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19" r:id="rId3"/>
    <p:sldId id="284" r:id="rId4"/>
    <p:sldId id="295" r:id="rId5"/>
    <p:sldId id="265" r:id="rId6"/>
    <p:sldId id="264" r:id="rId7"/>
    <p:sldId id="267" r:id="rId8"/>
    <p:sldId id="269" r:id="rId9"/>
    <p:sldId id="268" r:id="rId10"/>
    <p:sldId id="298" r:id="rId11"/>
    <p:sldId id="272" r:id="rId12"/>
    <p:sldId id="270" r:id="rId13"/>
    <p:sldId id="299" r:id="rId14"/>
    <p:sldId id="274" r:id="rId15"/>
    <p:sldId id="275" r:id="rId16"/>
    <p:sldId id="317" r:id="rId17"/>
    <p:sldId id="318" r:id="rId18"/>
    <p:sldId id="309" r:id="rId19"/>
    <p:sldId id="310" r:id="rId20"/>
    <p:sldId id="314" r:id="rId21"/>
    <p:sldId id="315" r:id="rId22"/>
    <p:sldId id="316" r:id="rId23"/>
    <p:sldId id="322" r:id="rId24"/>
    <p:sldId id="320" r:id="rId25"/>
    <p:sldId id="321" r:id="rId26"/>
    <p:sldId id="323" r:id="rId27"/>
    <p:sldId id="324" r:id="rId28"/>
    <p:sldId id="325" r:id="rId29"/>
    <p:sldId id="326" r:id="rId30"/>
    <p:sldId id="329" r:id="rId31"/>
    <p:sldId id="334" r:id="rId32"/>
    <p:sldId id="335" r:id="rId33"/>
    <p:sldId id="336" r:id="rId34"/>
    <p:sldId id="355" r:id="rId35"/>
    <p:sldId id="356" r:id="rId36"/>
    <p:sldId id="357" r:id="rId37"/>
    <p:sldId id="358" r:id="rId38"/>
    <p:sldId id="292"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25" autoAdjust="0"/>
    <p:restoredTop sz="88525" autoAdjust="0"/>
  </p:normalViewPr>
  <p:slideViewPr>
    <p:cSldViewPr snapToGrid="0">
      <p:cViewPr varScale="1">
        <p:scale>
          <a:sx n="61" d="100"/>
          <a:sy n="61" d="100"/>
        </p:scale>
        <p:origin x="80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2CAC7-E798-4861-97DE-6130FE1736B4}" type="datetimeFigureOut">
              <a:rPr lang="zh-TW" altLang="en-US" smtClean="0"/>
              <a:t>2019/7/29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BD8BF-817B-4BEA-B98C-F46BD07B0BF0}" type="slidenum">
              <a:rPr lang="zh-TW" altLang="en-US" smtClean="0"/>
              <a:t>‹#›</a:t>
            </a:fld>
            <a:endParaRPr lang="zh-TW" altLang="en-US"/>
          </a:p>
        </p:txBody>
      </p:sp>
    </p:spTree>
    <p:extLst>
      <p:ext uri="{BB962C8B-B14F-4D97-AF65-F5344CB8AC3E}">
        <p14:creationId xmlns:p14="http://schemas.microsoft.com/office/powerpoint/2010/main" val="4099260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8BBD8BF-817B-4BEA-B98C-F46BD07B0BF0}" type="slidenum">
              <a:rPr lang="zh-TW" altLang="en-US" smtClean="0"/>
              <a:t>30</a:t>
            </a:fld>
            <a:endParaRPr lang="zh-TW" altLang="en-US"/>
          </a:p>
        </p:txBody>
      </p:sp>
    </p:spTree>
    <p:extLst>
      <p:ext uri="{BB962C8B-B14F-4D97-AF65-F5344CB8AC3E}">
        <p14:creationId xmlns:p14="http://schemas.microsoft.com/office/powerpoint/2010/main" val="397141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8BBD8BF-817B-4BEA-B98C-F46BD07B0BF0}" type="slidenum">
              <a:rPr lang="zh-TW" altLang="en-US" smtClean="0"/>
              <a:t>31</a:t>
            </a:fld>
            <a:endParaRPr lang="zh-TW" altLang="en-US"/>
          </a:p>
        </p:txBody>
      </p:sp>
    </p:spTree>
    <p:extLst>
      <p:ext uri="{BB962C8B-B14F-4D97-AF65-F5344CB8AC3E}">
        <p14:creationId xmlns:p14="http://schemas.microsoft.com/office/powerpoint/2010/main" val="21652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0865AC54-7008-40A5-85AD-FB6C4A0FF631}"/>
              </a:ext>
            </a:extLst>
          </p:cNvPr>
          <p:cNvSpPr>
            <a:spLocks noGrp="1"/>
          </p:cNvSpPr>
          <p:nvPr>
            <p:ph type="body" sz="quarter" idx="10"/>
          </p:nvPr>
        </p:nvSpPr>
        <p:spPr>
          <a:xfrm>
            <a:off x="228600" y="209550"/>
            <a:ext cx="5221224" cy="584775"/>
          </a:xfrm>
          <a:prstGeom prst="rect">
            <a:avLst/>
          </a:prstGeom>
        </p:spPr>
        <p:txBody>
          <a:bodyPr/>
          <a:lstStyle>
            <a:lvl1pPr marL="0" indent="0" algn="l" defTabSz="914400" rtl="0" eaLnBrk="1" latinLnBrk="0" hangingPunct="1">
              <a:buNone/>
              <a:defRPr lang="zh-TW" altLang="en-US" sz="3200" b="1" kern="1200" dirty="0" smtClean="0">
                <a:solidFill>
                  <a:schemeClr val="tx1"/>
                </a:solidFill>
                <a:latin typeface="標楷體" panose="03000509000000000000" pitchFamily="65" charset="-120"/>
                <a:ea typeface="標楷體" panose="03000509000000000000" pitchFamily="65" charset="-120"/>
                <a:cs typeface="+mn-cs"/>
              </a:defRPr>
            </a:lvl1pPr>
          </a:lstStyle>
          <a:p>
            <a:pPr lvl="0"/>
            <a:r>
              <a:rPr lang="zh-TW" altLang="en-US" dirty="0"/>
              <a:t>按一下以編輯母片文字樣式</a:t>
            </a:r>
          </a:p>
        </p:txBody>
      </p:sp>
    </p:spTree>
    <p:extLst>
      <p:ext uri="{BB962C8B-B14F-4D97-AF65-F5344CB8AC3E}">
        <p14:creationId xmlns:p14="http://schemas.microsoft.com/office/powerpoint/2010/main" val="207754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文字版面配置區 4">
            <a:extLst>
              <a:ext uri="{FF2B5EF4-FFF2-40B4-BE49-F238E27FC236}">
                <a16:creationId xmlns:a16="http://schemas.microsoft.com/office/drawing/2014/main" id="{5D340540-0E15-4A3F-AA41-76037DDE7EAE}"/>
              </a:ext>
            </a:extLst>
          </p:cNvPr>
          <p:cNvSpPr>
            <a:spLocks noGrp="1"/>
          </p:cNvSpPr>
          <p:nvPr>
            <p:ph type="body" sz="quarter" idx="10"/>
          </p:nvPr>
        </p:nvSpPr>
        <p:spPr>
          <a:xfrm>
            <a:off x="228600" y="209550"/>
            <a:ext cx="5221224" cy="584775"/>
          </a:xfrm>
          <a:prstGeom prst="rect">
            <a:avLst/>
          </a:prstGeom>
        </p:spPr>
        <p:txBody>
          <a:bodyPr/>
          <a:lstStyle>
            <a:lvl1pPr marL="0" indent="0" algn="l" defTabSz="914400" rtl="0" eaLnBrk="1" latinLnBrk="0" hangingPunct="1">
              <a:buNone/>
              <a:defRPr lang="zh-TW" altLang="en-US" sz="3200" b="1" kern="1200" dirty="0" smtClean="0">
                <a:solidFill>
                  <a:schemeClr val="tx1"/>
                </a:solidFill>
                <a:latin typeface="標楷體" panose="03000509000000000000" pitchFamily="65" charset="-120"/>
                <a:ea typeface="標楷體" panose="03000509000000000000" pitchFamily="65" charset="-120"/>
                <a:cs typeface="+mn-cs"/>
              </a:defRPr>
            </a:lvl1pPr>
          </a:lstStyle>
          <a:p>
            <a:pPr lvl="0"/>
            <a:r>
              <a:rPr lang="zh-TW" altLang="en-US" dirty="0"/>
              <a:t>按一下以編輯母片文字樣式</a:t>
            </a:r>
          </a:p>
        </p:txBody>
      </p:sp>
    </p:spTree>
    <p:extLst>
      <p:ext uri="{BB962C8B-B14F-4D97-AF65-F5344CB8AC3E}">
        <p14:creationId xmlns:p14="http://schemas.microsoft.com/office/powerpoint/2010/main" val="1800112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1112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xz.aliyun.com/t/2794"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10.0.2.4:8585/wordpress/readme.html"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10.0.2.4:8585/wordpress/wp-content/uploads"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10.0.2.4:8585/wordpress/wp-includes/"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8">
            <a:extLst>
              <a:ext uri="{FF2B5EF4-FFF2-40B4-BE49-F238E27FC236}">
                <a16:creationId xmlns:a16="http://schemas.microsoft.com/office/drawing/2014/main" id="{FDF2A27F-B587-42B3-9E35-598C516F0777}"/>
              </a:ext>
            </a:extLst>
          </p:cNvPr>
          <p:cNvSpPr txBox="1">
            <a:spLocks/>
          </p:cNvSpPr>
          <p:nvPr/>
        </p:nvSpPr>
        <p:spPr>
          <a:xfrm>
            <a:off x="1175658" y="2423723"/>
            <a:ext cx="10226350" cy="21016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600" b="1" dirty="0"/>
              <a:t>Windows </a:t>
            </a:r>
            <a:r>
              <a:rPr lang="en-US" altLang="zh-TW" sz="6600" b="1" dirty="0" smtClean="0"/>
              <a:t>server </a:t>
            </a:r>
            <a:r>
              <a:rPr lang="zh-TW" altLang="en-US" sz="6600" b="1" dirty="0" smtClean="0"/>
              <a:t>滲透測試</a:t>
            </a:r>
            <a:endParaRPr lang="en-US" altLang="zh-TW" sz="6600" b="1" dirty="0" smtClean="0"/>
          </a:p>
          <a:p>
            <a:r>
              <a:rPr lang="en-US" altLang="zh-TW" sz="2800" dirty="0" smtClean="0">
                <a:ea typeface="標楷體" panose="03000509000000000000" pitchFamily="65" charset="-120"/>
              </a:rPr>
              <a:t>           </a:t>
            </a:r>
            <a:r>
              <a:rPr lang="en-US" altLang="zh-TW" sz="2800" b="1" dirty="0" err="1" smtClean="0">
                <a:effectLst>
                  <a:outerShdw blurRad="38100" dist="38100" dir="2700000" algn="tl">
                    <a:srgbClr val="000000">
                      <a:alpha val="43137"/>
                    </a:srgbClr>
                  </a:outerShdw>
                </a:effectLst>
                <a:ea typeface="標楷體" panose="03000509000000000000" pitchFamily="65" charset="-120"/>
              </a:rPr>
              <a:t>Metasploitable</a:t>
            </a:r>
            <a:r>
              <a:rPr lang="en-US" altLang="zh-TW" sz="2800" b="1" dirty="0" smtClean="0">
                <a:effectLst>
                  <a:outerShdw blurRad="38100" dist="38100" dir="2700000" algn="tl">
                    <a:srgbClr val="000000">
                      <a:alpha val="43137"/>
                    </a:srgbClr>
                  </a:outerShdw>
                </a:effectLst>
                <a:ea typeface="標楷體" panose="03000509000000000000" pitchFamily="65" charset="-120"/>
              </a:rPr>
              <a:t> 3</a:t>
            </a:r>
            <a:r>
              <a:rPr lang="zh-TW" altLang="en-US" sz="2800" b="1" dirty="0">
                <a:effectLst>
                  <a:outerShdw blurRad="38100" dist="38100" dir="2700000" algn="tl">
                    <a:srgbClr val="000000">
                      <a:alpha val="43137"/>
                    </a:srgbClr>
                  </a:outerShdw>
                </a:effectLst>
              </a:rPr>
              <a:t>滲透</a:t>
            </a:r>
            <a:r>
              <a:rPr lang="zh-TW" altLang="en-US" sz="2800" b="1" dirty="0" smtClean="0">
                <a:effectLst>
                  <a:outerShdw blurRad="38100" dist="38100" dir="2700000" algn="tl">
                    <a:srgbClr val="000000">
                      <a:alpha val="43137"/>
                    </a:srgbClr>
                  </a:outerShdw>
                </a:effectLst>
              </a:rPr>
              <a:t>測試</a:t>
            </a:r>
            <a:r>
              <a:rPr lang="zh-TW" altLang="en-US" sz="2800" b="1" dirty="0">
                <a:effectLst>
                  <a:outerShdw blurRad="38100" dist="38100" dir="2700000" algn="tl">
                    <a:srgbClr val="000000">
                      <a:alpha val="43137"/>
                    </a:srgbClr>
                  </a:outerShdw>
                </a:effectLst>
              </a:rPr>
              <a:t>記</a:t>
            </a:r>
            <a:endParaRPr lang="en-US" altLang="zh-TW" sz="2800" b="1" dirty="0">
              <a:effectLst>
                <a:outerShdw blurRad="38100" dist="38100" dir="2700000" algn="tl">
                  <a:srgbClr val="000000">
                    <a:alpha val="43137"/>
                  </a:srgbClr>
                </a:outerShdw>
              </a:effectLst>
            </a:endParaRPr>
          </a:p>
          <a:p>
            <a:endParaRPr lang="en-US" altLang="zh-TW" sz="6600" b="1" dirty="0" smtClean="0"/>
          </a:p>
          <a:p>
            <a:endParaRPr lang="zh-TW" altLang="en-US" sz="6600" b="1" dirty="0"/>
          </a:p>
        </p:txBody>
      </p:sp>
    </p:spTree>
    <p:extLst>
      <p:ext uri="{BB962C8B-B14F-4D97-AF65-F5344CB8AC3E}">
        <p14:creationId xmlns:p14="http://schemas.microsoft.com/office/powerpoint/2010/main" val="767574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2 : </a:t>
            </a:r>
            <a:r>
              <a:rPr lang="zh-TW" altLang="en-US" sz="6600" dirty="0">
                <a:latin typeface="標楷體" panose="03000509000000000000" pitchFamily="65" charset="-120"/>
                <a:ea typeface="標楷體" panose="03000509000000000000" pitchFamily="65" charset="-120"/>
              </a:rPr>
              <a:t>滲透測試</a:t>
            </a:r>
            <a:r>
              <a:rPr lang="en-US" altLang="zh-TW" sz="6600" dirty="0">
                <a:latin typeface="標楷體" panose="03000509000000000000" pitchFamily="65" charset="-120"/>
                <a:ea typeface="標楷體" panose="03000509000000000000" pitchFamily="65" charset="-120"/>
              </a:rPr>
              <a:t>–Elasticsearch 1.1.1</a:t>
            </a:r>
          </a:p>
        </p:txBody>
      </p:sp>
      <p:pic>
        <p:nvPicPr>
          <p:cNvPr id="3" name="圖片 2">
            <a:extLst>
              <a:ext uri="{FF2B5EF4-FFF2-40B4-BE49-F238E27FC236}">
                <a16:creationId xmlns:a16="http://schemas.microsoft.com/office/drawing/2014/main" id="{1F406B9C-04D2-43F0-90F5-56CA53E17D50}"/>
              </a:ext>
            </a:extLst>
          </p:cNvPr>
          <p:cNvPicPr>
            <a:picLocks noChangeAspect="1"/>
          </p:cNvPicPr>
          <p:nvPr/>
        </p:nvPicPr>
        <p:blipFill rotWithShape="1">
          <a:blip r:embed="rId2"/>
          <a:srcRect t="62847" b="31426"/>
          <a:stretch/>
        </p:blipFill>
        <p:spPr>
          <a:xfrm>
            <a:off x="261189" y="4933950"/>
            <a:ext cx="11669622" cy="342900"/>
          </a:xfrm>
          <a:prstGeom prst="rect">
            <a:avLst/>
          </a:prstGeom>
        </p:spPr>
      </p:pic>
    </p:spTree>
    <p:extLst>
      <p:ext uri="{BB962C8B-B14F-4D97-AF65-F5344CB8AC3E}">
        <p14:creationId xmlns:p14="http://schemas.microsoft.com/office/powerpoint/2010/main" val="3714640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598CB00-D426-422F-8A08-B7A9B1945BA6}"/>
              </a:ext>
            </a:extLst>
          </p:cNvPr>
          <p:cNvSpPr>
            <a:spLocks noGrp="1"/>
          </p:cNvSpPr>
          <p:nvPr>
            <p:ph type="body" sz="quarter" idx="10"/>
          </p:nvPr>
        </p:nvSpPr>
        <p:spPr/>
        <p:txBody>
          <a:bodyPr/>
          <a:lstStyle/>
          <a:p>
            <a:r>
              <a:rPr lang="zh-TW" altLang="en-US" dirty="0"/>
              <a:t>實作環境</a:t>
            </a:r>
          </a:p>
        </p:txBody>
      </p:sp>
      <p:pic>
        <p:nvPicPr>
          <p:cNvPr id="3" name="圖片 2">
            <a:extLst>
              <a:ext uri="{FF2B5EF4-FFF2-40B4-BE49-F238E27FC236}">
                <a16:creationId xmlns:a16="http://schemas.microsoft.com/office/drawing/2014/main" id="{64E20597-3277-4451-99B5-856C4E343350}"/>
              </a:ext>
            </a:extLst>
          </p:cNvPr>
          <p:cNvPicPr>
            <a:picLocks noChangeAspect="1"/>
          </p:cNvPicPr>
          <p:nvPr/>
        </p:nvPicPr>
        <p:blipFill>
          <a:blip r:embed="rId2"/>
          <a:stretch>
            <a:fillRect/>
          </a:stretch>
        </p:blipFill>
        <p:spPr>
          <a:xfrm>
            <a:off x="1416001" y="2975882"/>
            <a:ext cx="2846421" cy="1752328"/>
          </a:xfrm>
          <a:prstGeom prst="rect">
            <a:avLst/>
          </a:prstGeom>
        </p:spPr>
      </p:pic>
      <p:pic>
        <p:nvPicPr>
          <p:cNvPr id="4" name="圖片 3">
            <a:extLst>
              <a:ext uri="{FF2B5EF4-FFF2-40B4-BE49-F238E27FC236}">
                <a16:creationId xmlns:a16="http://schemas.microsoft.com/office/drawing/2014/main" id="{2852C798-5EBE-4822-B8C1-BB7361BEA058}"/>
              </a:ext>
            </a:extLst>
          </p:cNvPr>
          <p:cNvPicPr>
            <a:picLocks noChangeAspect="1"/>
          </p:cNvPicPr>
          <p:nvPr/>
        </p:nvPicPr>
        <p:blipFill>
          <a:blip r:embed="rId3"/>
          <a:stretch>
            <a:fillRect/>
          </a:stretch>
        </p:blipFill>
        <p:spPr>
          <a:xfrm>
            <a:off x="7786746" y="2918596"/>
            <a:ext cx="2447925" cy="1866900"/>
          </a:xfrm>
          <a:prstGeom prst="rect">
            <a:avLst/>
          </a:prstGeom>
        </p:spPr>
      </p:pic>
      <p:sp>
        <p:nvSpPr>
          <p:cNvPr id="7" name="矩形 6">
            <a:extLst>
              <a:ext uri="{FF2B5EF4-FFF2-40B4-BE49-F238E27FC236}">
                <a16:creationId xmlns:a16="http://schemas.microsoft.com/office/drawing/2014/main" id="{E8277E81-C023-4CF3-BA21-CCA1514FDB10}"/>
              </a:ext>
            </a:extLst>
          </p:cNvPr>
          <p:cNvSpPr/>
          <p:nvPr/>
        </p:nvSpPr>
        <p:spPr>
          <a:xfrm>
            <a:off x="7959811" y="4872837"/>
            <a:ext cx="2101794" cy="369332"/>
          </a:xfrm>
          <a:prstGeom prst="rect">
            <a:avLst/>
          </a:prstGeom>
        </p:spPr>
        <p:txBody>
          <a:bodyPr wrap="none">
            <a:spAutoFit/>
          </a:bodyPr>
          <a:lstStyle/>
          <a:p>
            <a:r>
              <a:rPr lang="zh-TW" altLang="en-US" dirty="0"/>
              <a:t>Metasploitable3.ova</a:t>
            </a:r>
          </a:p>
        </p:txBody>
      </p:sp>
      <p:sp>
        <p:nvSpPr>
          <p:cNvPr id="8" name="矩形 7">
            <a:extLst>
              <a:ext uri="{FF2B5EF4-FFF2-40B4-BE49-F238E27FC236}">
                <a16:creationId xmlns:a16="http://schemas.microsoft.com/office/drawing/2014/main" id="{489BD327-4B92-4993-BED2-B2EAF22CA481}"/>
              </a:ext>
            </a:extLst>
          </p:cNvPr>
          <p:cNvSpPr/>
          <p:nvPr/>
        </p:nvSpPr>
        <p:spPr>
          <a:xfrm>
            <a:off x="1226322" y="4872837"/>
            <a:ext cx="3419590" cy="369332"/>
          </a:xfrm>
          <a:prstGeom prst="rect">
            <a:avLst/>
          </a:prstGeom>
        </p:spPr>
        <p:txBody>
          <a:bodyPr wrap="none">
            <a:spAutoFit/>
          </a:bodyPr>
          <a:lstStyle/>
          <a:p>
            <a:r>
              <a:rPr lang="en-US" altLang="zh-TW" dirty="0"/>
              <a:t>Kali-Linux-2018.4-vbox-amd64.ova</a:t>
            </a:r>
            <a:endParaRPr lang="zh-TW" altLang="en-US" dirty="0"/>
          </a:p>
        </p:txBody>
      </p:sp>
      <p:sp>
        <p:nvSpPr>
          <p:cNvPr id="11" name="箭號: 向右 10">
            <a:extLst>
              <a:ext uri="{FF2B5EF4-FFF2-40B4-BE49-F238E27FC236}">
                <a16:creationId xmlns:a16="http://schemas.microsoft.com/office/drawing/2014/main" id="{8FE1AD42-3E80-4349-93AA-94F648506A3F}"/>
              </a:ext>
            </a:extLst>
          </p:cNvPr>
          <p:cNvSpPr/>
          <p:nvPr/>
        </p:nvSpPr>
        <p:spPr>
          <a:xfrm>
            <a:off x="4572000" y="3477577"/>
            <a:ext cx="3048000" cy="748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4" name="Picture 2" descr="ãmetasploitãçåçæå°çµæ">
            <a:extLst>
              <a:ext uri="{FF2B5EF4-FFF2-40B4-BE49-F238E27FC236}">
                <a16:creationId xmlns:a16="http://schemas.microsoft.com/office/drawing/2014/main" id="{E69D04E7-6C32-4156-BE4A-513220001F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006" y="1970466"/>
            <a:ext cx="1005416" cy="100541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9DF61E72-68A0-4266-A4E6-92F621276F4B}"/>
              </a:ext>
            </a:extLst>
          </p:cNvPr>
          <p:cNvPicPr>
            <a:picLocks noChangeAspect="1"/>
          </p:cNvPicPr>
          <p:nvPr/>
        </p:nvPicPr>
        <p:blipFill>
          <a:blip r:embed="rId5"/>
          <a:stretch>
            <a:fillRect/>
          </a:stretch>
        </p:blipFill>
        <p:spPr>
          <a:xfrm>
            <a:off x="7620000" y="2171450"/>
            <a:ext cx="1436644" cy="747146"/>
          </a:xfrm>
          <a:prstGeom prst="rect">
            <a:avLst/>
          </a:prstGeom>
        </p:spPr>
      </p:pic>
    </p:spTree>
    <p:extLst>
      <p:ext uri="{BB962C8B-B14F-4D97-AF65-F5344CB8AC3E}">
        <p14:creationId xmlns:p14="http://schemas.microsoft.com/office/powerpoint/2010/main" val="395691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A17E6765-9770-4189-8480-E7BB66007294}"/>
              </a:ext>
            </a:extLst>
          </p:cNvPr>
          <p:cNvSpPr>
            <a:spLocks noGrp="1"/>
          </p:cNvSpPr>
          <p:nvPr>
            <p:ph type="body" sz="quarter" idx="10"/>
          </p:nvPr>
        </p:nvSpPr>
        <p:spPr>
          <a:xfrm>
            <a:off x="228599" y="209550"/>
            <a:ext cx="8201297" cy="584775"/>
          </a:xfrm>
        </p:spPr>
        <p:txBody>
          <a:bodyPr/>
          <a:lstStyle/>
          <a:p>
            <a:r>
              <a:rPr lang="zh-TW" altLang="en-US" dirty="0"/>
              <a:t>實作</a:t>
            </a:r>
            <a:r>
              <a:rPr lang="en-US" altLang="zh-TW" dirty="0"/>
              <a:t>2 : </a:t>
            </a:r>
            <a:r>
              <a:rPr lang="zh-TW" altLang="en-US" dirty="0"/>
              <a:t>滲透測試</a:t>
            </a:r>
            <a:r>
              <a:rPr lang="en-US" altLang="zh-TW" dirty="0"/>
              <a:t>–Elasticsearch 1.1.1</a:t>
            </a:r>
          </a:p>
        </p:txBody>
      </p:sp>
      <p:pic>
        <p:nvPicPr>
          <p:cNvPr id="3" name="圖片 2">
            <a:extLst>
              <a:ext uri="{FF2B5EF4-FFF2-40B4-BE49-F238E27FC236}">
                <a16:creationId xmlns:a16="http://schemas.microsoft.com/office/drawing/2014/main" id="{FF77FFF5-4015-4720-ABF2-90F38ACB0E60}"/>
              </a:ext>
            </a:extLst>
          </p:cNvPr>
          <p:cNvPicPr>
            <a:picLocks noChangeAspect="1"/>
          </p:cNvPicPr>
          <p:nvPr/>
        </p:nvPicPr>
        <p:blipFill rotWithShape="1">
          <a:blip r:embed="rId2"/>
          <a:srcRect t="10484" r="26285" b="52449"/>
          <a:stretch/>
        </p:blipFill>
        <p:spPr>
          <a:xfrm>
            <a:off x="395605" y="2734715"/>
            <a:ext cx="11400790" cy="3135087"/>
          </a:xfrm>
          <a:prstGeom prst="rect">
            <a:avLst/>
          </a:prstGeom>
        </p:spPr>
      </p:pic>
      <p:pic>
        <p:nvPicPr>
          <p:cNvPr id="4" name="圖片 3">
            <a:extLst>
              <a:ext uri="{FF2B5EF4-FFF2-40B4-BE49-F238E27FC236}">
                <a16:creationId xmlns:a16="http://schemas.microsoft.com/office/drawing/2014/main" id="{694F9302-525D-460E-A0FE-043ED16FE6BF}"/>
              </a:ext>
            </a:extLst>
          </p:cNvPr>
          <p:cNvPicPr>
            <a:picLocks noChangeAspect="1"/>
          </p:cNvPicPr>
          <p:nvPr/>
        </p:nvPicPr>
        <p:blipFill rotWithShape="1">
          <a:blip r:embed="rId3"/>
          <a:srcRect l="8428" t="44496" r="49755" b="53393"/>
          <a:stretch/>
        </p:blipFill>
        <p:spPr>
          <a:xfrm>
            <a:off x="395605" y="1506584"/>
            <a:ext cx="11041024" cy="304801"/>
          </a:xfrm>
          <a:prstGeom prst="rect">
            <a:avLst/>
          </a:prstGeom>
        </p:spPr>
      </p:pic>
      <p:sp>
        <p:nvSpPr>
          <p:cNvPr id="5" name="文字方塊 4">
            <a:extLst>
              <a:ext uri="{FF2B5EF4-FFF2-40B4-BE49-F238E27FC236}">
                <a16:creationId xmlns:a16="http://schemas.microsoft.com/office/drawing/2014/main" id="{05B5E5AA-A0F7-499A-83A1-85853844BFEF}"/>
              </a:ext>
            </a:extLst>
          </p:cNvPr>
          <p:cNvSpPr txBox="1"/>
          <p:nvPr/>
        </p:nvSpPr>
        <p:spPr>
          <a:xfrm>
            <a:off x="395605" y="1044919"/>
            <a:ext cx="1805302" cy="461665"/>
          </a:xfrm>
          <a:prstGeom prst="rect">
            <a:avLst/>
          </a:prstGeom>
          <a:noFill/>
        </p:spPr>
        <p:txBody>
          <a:bodyPr wrap="none" rtlCol="0">
            <a:spAutoFit/>
          </a:bodyPr>
          <a:lstStyle/>
          <a:p>
            <a:r>
              <a:rPr lang="en-US" altLang="zh-TW" sz="2400" dirty="0" err="1"/>
              <a:t>nmap</a:t>
            </a:r>
            <a:r>
              <a:rPr lang="zh-TW" altLang="en-US" sz="2400" dirty="0"/>
              <a:t> 結果 </a:t>
            </a:r>
            <a:r>
              <a:rPr lang="en-US" altLang="zh-TW" sz="2400" dirty="0"/>
              <a:t>:</a:t>
            </a:r>
            <a:r>
              <a:rPr lang="zh-TW" altLang="en-US" sz="2400" dirty="0"/>
              <a:t> </a:t>
            </a:r>
          </a:p>
        </p:txBody>
      </p:sp>
      <p:sp>
        <p:nvSpPr>
          <p:cNvPr id="6" name="文字方塊 5">
            <a:extLst>
              <a:ext uri="{FF2B5EF4-FFF2-40B4-BE49-F238E27FC236}">
                <a16:creationId xmlns:a16="http://schemas.microsoft.com/office/drawing/2014/main" id="{A55AFF7C-E214-4808-B036-8CE8F176ABA5}"/>
              </a:ext>
            </a:extLst>
          </p:cNvPr>
          <p:cNvSpPr txBox="1"/>
          <p:nvPr/>
        </p:nvSpPr>
        <p:spPr>
          <a:xfrm>
            <a:off x="395605" y="2273050"/>
            <a:ext cx="4827219" cy="461665"/>
          </a:xfrm>
          <a:prstGeom prst="rect">
            <a:avLst/>
          </a:prstGeom>
          <a:noFill/>
        </p:spPr>
        <p:txBody>
          <a:bodyPr wrap="none" rtlCol="0">
            <a:spAutoFit/>
          </a:bodyPr>
          <a:lstStyle/>
          <a:p>
            <a:r>
              <a:rPr lang="en-US" altLang="zh-TW" sz="2400" dirty="0"/>
              <a:t>Google </a:t>
            </a:r>
            <a:r>
              <a:rPr lang="zh-TW" altLang="en-US" sz="2400" dirty="0"/>
              <a:t>搜尋 </a:t>
            </a:r>
            <a:r>
              <a:rPr lang="en-US" altLang="zh-TW" sz="2400" dirty="0">
                <a:solidFill>
                  <a:schemeClr val="accent2"/>
                </a:solidFill>
                <a:effectLst>
                  <a:outerShdw blurRad="38100" dist="38100" dir="2700000" algn="tl">
                    <a:srgbClr val="000000">
                      <a:alpha val="43137"/>
                    </a:srgbClr>
                  </a:outerShdw>
                </a:effectLst>
              </a:rPr>
              <a:t>Elasticsearch 1.1.1 </a:t>
            </a:r>
            <a:r>
              <a:rPr lang="en-US" altLang="zh-TW" sz="2400" dirty="0" err="1">
                <a:solidFill>
                  <a:schemeClr val="accent2"/>
                </a:solidFill>
                <a:effectLst>
                  <a:outerShdw blurRad="38100" dist="38100" dir="2700000" algn="tl">
                    <a:srgbClr val="000000">
                      <a:alpha val="43137"/>
                    </a:srgbClr>
                  </a:outerShdw>
                </a:effectLst>
              </a:rPr>
              <a:t>cve</a:t>
            </a:r>
            <a:r>
              <a:rPr lang="en-US" altLang="zh-TW" sz="2400" dirty="0">
                <a:solidFill>
                  <a:schemeClr val="accent2"/>
                </a:solidFill>
                <a:effectLst>
                  <a:outerShdw blurRad="38100" dist="38100" dir="2700000" algn="tl">
                    <a:srgbClr val="000000">
                      <a:alpha val="43137"/>
                    </a:srgbClr>
                  </a:outerShdw>
                </a:effectLst>
              </a:rPr>
              <a:t> </a:t>
            </a:r>
            <a:r>
              <a:rPr lang="en-US" altLang="zh-TW" sz="2400" dirty="0"/>
              <a:t>: </a:t>
            </a:r>
            <a:endParaRPr lang="zh-TW" altLang="en-US" sz="2400" dirty="0"/>
          </a:p>
        </p:txBody>
      </p:sp>
      <p:sp>
        <p:nvSpPr>
          <p:cNvPr id="8" name="文字方塊 7">
            <a:extLst>
              <a:ext uri="{FF2B5EF4-FFF2-40B4-BE49-F238E27FC236}">
                <a16:creationId xmlns:a16="http://schemas.microsoft.com/office/drawing/2014/main" id="{D8DC5C93-5422-4ADB-80D3-414BE692E511}"/>
              </a:ext>
            </a:extLst>
          </p:cNvPr>
          <p:cNvSpPr txBox="1"/>
          <p:nvPr/>
        </p:nvSpPr>
        <p:spPr>
          <a:xfrm>
            <a:off x="395605" y="6186785"/>
            <a:ext cx="4437433" cy="461665"/>
          </a:xfrm>
          <a:prstGeom prst="rect">
            <a:avLst/>
          </a:prstGeom>
          <a:noFill/>
        </p:spPr>
        <p:txBody>
          <a:bodyPr wrap="none" rtlCol="0">
            <a:spAutoFit/>
          </a:bodyPr>
          <a:lstStyle/>
          <a:p>
            <a:pPr marL="342900" indent="-342900">
              <a:buFont typeface="Wingdings" panose="05000000000000000000" pitchFamily="2" charset="2"/>
              <a:buChar char="Ø"/>
            </a:pPr>
            <a:r>
              <a:rPr lang="zh-TW" altLang="en-US" sz="2400" dirty="0"/>
              <a:t>發現有 </a:t>
            </a:r>
            <a:r>
              <a:rPr lang="en-US" altLang="zh-TW" sz="2400" dirty="0">
                <a:solidFill>
                  <a:schemeClr val="accent2"/>
                </a:solidFill>
                <a:effectLst>
                  <a:outerShdw blurRad="38100" dist="38100" dir="2700000" algn="tl">
                    <a:srgbClr val="000000">
                      <a:alpha val="43137"/>
                    </a:srgbClr>
                  </a:outerShdw>
                </a:effectLst>
              </a:rPr>
              <a:t>CVE-2014-3120</a:t>
            </a:r>
            <a:r>
              <a:rPr lang="zh-TW" altLang="en-US" sz="2400" dirty="0"/>
              <a:t> 的漏洞</a:t>
            </a:r>
          </a:p>
        </p:txBody>
      </p:sp>
      <p:sp>
        <p:nvSpPr>
          <p:cNvPr id="7" name="矩形 6">
            <a:extLst>
              <a:ext uri="{FF2B5EF4-FFF2-40B4-BE49-F238E27FC236}">
                <a16:creationId xmlns:a16="http://schemas.microsoft.com/office/drawing/2014/main" id="{3E6BF2A4-CE99-4E52-B4B2-047253EDF58F}"/>
              </a:ext>
            </a:extLst>
          </p:cNvPr>
          <p:cNvSpPr/>
          <p:nvPr/>
        </p:nvSpPr>
        <p:spPr>
          <a:xfrm>
            <a:off x="3477635" y="5725120"/>
            <a:ext cx="6573723" cy="461665"/>
          </a:xfrm>
          <a:prstGeom prst="rect">
            <a:avLst/>
          </a:prstGeom>
        </p:spPr>
        <p:txBody>
          <a:bodyPr wrap="none">
            <a:spAutoFit/>
          </a:bodyPr>
          <a:lstStyle/>
          <a:p>
            <a:r>
              <a:rPr lang="en-US" altLang="zh-TW" sz="2400" b="1" i="1" dirty="0"/>
              <a:t>https://www.cvedetails.com/cve/CVE-2014-3120/</a:t>
            </a:r>
            <a:endParaRPr lang="zh-TW" altLang="en-US" sz="2400" b="1" i="1" dirty="0"/>
          </a:p>
        </p:txBody>
      </p:sp>
    </p:spTree>
    <p:extLst>
      <p:ext uri="{BB962C8B-B14F-4D97-AF65-F5344CB8AC3E}">
        <p14:creationId xmlns:p14="http://schemas.microsoft.com/office/powerpoint/2010/main" val="1780669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796C4778-4CB9-4FC1-90DE-E6F21CC6CFD3}"/>
              </a:ext>
            </a:extLst>
          </p:cNvPr>
          <p:cNvSpPr>
            <a:spLocks noGrp="1"/>
          </p:cNvSpPr>
          <p:nvPr>
            <p:ph type="body" sz="quarter" idx="10"/>
          </p:nvPr>
        </p:nvSpPr>
        <p:spPr>
          <a:xfrm>
            <a:off x="228599" y="209550"/>
            <a:ext cx="8201297" cy="584775"/>
          </a:xfrm>
        </p:spPr>
        <p:txBody>
          <a:bodyPr/>
          <a:lstStyle/>
          <a:p>
            <a:r>
              <a:rPr lang="zh-TW" altLang="en-US" dirty="0"/>
              <a:t>實作</a:t>
            </a:r>
            <a:r>
              <a:rPr lang="en-US" altLang="zh-TW" dirty="0"/>
              <a:t>2 : </a:t>
            </a:r>
            <a:r>
              <a:rPr lang="zh-TW" altLang="en-US" dirty="0"/>
              <a:t>滲透測試</a:t>
            </a:r>
            <a:r>
              <a:rPr lang="en-US" altLang="zh-TW" dirty="0"/>
              <a:t>–Elasticsearch 1.1.1</a:t>
            </a:r>
          </a:p>
        </p:txBody>
      </p:sp>
      <p:pic>
        <p:nvPicPr>
          <p:cNvPr id="4" name="圖片 3">
            <a:extLst>
              <a:ext uri="{FF2B5EF4-FFF2-40B4-BE49-F238E27FC236}">
                <a16:creationId xmlns:a16="http://schemas.microsoft.com/office/drawing/2014/main" id="{683C247B-64CD-4A51-9002-F215B0DEF5B9}"/>
              </a:ext>
            </a:extLst>
          </p:cNvPr>
          <p:cNvPicPr>
            <a:picLocks noChangeAspect="1"/>
          </p:cNvPicPr>
          <p:nvPr/>
        </p:nvPicPr>
        <p:blipFill rotWithShape="1">
          <a:blip r:embed="rId2"/>
          <a:srcRect l="8672" t="70481" r="26875" b="14663"/>
          <a:stretch/>
        </p:blipFill>
        <p:spPr>
          <a:xfrm>
            <a:off x="848857" y="1165697"/>
            <a:ext cx="10494285" cy="1310195"/>
          </a:xfrm>
          <a:prstGeom prst="rect">
            <a:avLst/>
          </a:prstGeom>
        </p:spPr>
      </p:pic>
      <p:sp>
        <p:nvSpPr>
          <p:cNvPr id="5" name="文字方塊 4">
            <a:extLst>
              <a:ext uri="{FF2B5EF4-FFF2-40B4-BE49-F238E27FC236}">
                <a16:creationId xmlns:a16="http://schemas.microsoft.com/office/drawing/2014/main" id="{3EF5CE68-B5D5-41C1-8CB0-3E406C70C61B}"/>
              </a:ext>
            </a:extLst>
          </p:cNvPr>
          <p:cNvSpPr txBox="1"/>
          <p:nvPr/>
        </p:nvSpPr>
        <p:spPr>
          <a:xfrm>
            <a:off x="848857" y="2616431"/>
            <a:ext cx="9154429" cy="461665"/>
          </a:xfrm>
          <a:prstGeom prst="rect">
            <a:avLst/>
          </a:prstGeom>
          <a:noFill/>
        </p:spPr>
        <p:txBody>
          <a:bodyPr wrap="none" rtlCol="0">
            <a:spAutoFit/>
          </a:bodyPr>
          <a:lstStyle/>
          <a:p>
            <a:pPr marL="342900" indent="-342900">
              <a:buFont typeface="Wingdings" panose="05000000000000000000" pitchFamily="2" charset="2"/>
              <a:buChar char="Ø"/>
            </a:pPr>
            <a:r>
              <a:rPr lang="zh-TW" altLang="en-US" sz="2400" dirty="0"/>
              <a:t>點進漏洞訊息後發現有適用於 </a:t>
            </a:r>
            <a:r>
              <a:rPr lang="en-US" altLang="zh-TW" sz="2400" dirty="0">
                <a:solidFill>
                  <a:schemeClr val="accent2"/>
                </a:solidFill>
                <a:effectLst>
                  <a:outerShdw blurRad="38100" dist="38100" dir="2700000" algn="tl">
                    <a:srgbClr val="000000">
                      <a:alpha val="43137"/>
                    </a:srgbClr>
                  </a:outerShdw>
                </a:effectLst>
              </a:rPr>
              <a:t>CVE-2014-3120</a:t>
            </a:r>
            <a:r>
              <a:rPr lang="zh-TW" altLang="en-US" sz="2400" dirty="0"/>
              <a:t> 的</a:t>
            </a:r>
            <a:r>
              <a:rPr lang="en-US" altLang="zh-TW" sz="2400" dirty="0" err="1"/>
              <a:t>metasploit</a:t>
            </a:r>
            <a:r>
              <a:rPr lang="zh-TW" altLang="en-US" sz="2400" dirty="0"/>
              <a:t>模組</a:t>
            </a:r>
          </a:p>
        </p:txBody>
      </p:sp>
      <p:pic>
        <p:nvPicPr>
          <p:cNvPr id="8" name="圖片 7">
            <a:extLst>
              <a:ext uri="{FF2B5EF4-FFF2-40B4-BE49-F238E27FC236}">
                <a16:creationId xmlns:a16="http://schemas.microsoft.com/office/drawing/2014/main" id="{A1BC6C67-FB74-4665-968A-1E7E2DB60F7D}"/>
              </a:ext>
            </a:extLst>
          </p:cNvPr>
          <p:cNvPicPr>
            <a:picLocks noChangeAspect="1"/>
          </p:cNvPicPr>
          <p:nvPr/>
        </p:nvPicPr>
        <p:blipFill rotWithShape="1">
          <a:blip r:embed="rId3"/>
          <a:srcRect l="27265" t="39039" r="28828" b="24183"/>
          <a:stretch/>
        </p:blipFill>
        <p:spPr>
          <a:xfrm>
            <a:off x="848857" y="3263428"/>
            <a:ext cx="7104518" cy="3223580"/>
          </a:xfrm>
          <a:prstGeom prst="rect">
            <a:avLst/>
          </a:prstGeom>
        </p:spPr>
      </p:pic>
    </p:spTree>
    <p:extLst>
      <p:ext uri="{BB962C8B-B14F-4D97-AF65-F5344CB8AC3E}">
        <p14:creationId xmlns:p14="http://schemas.microsoft.com/office/powerpoint/2010/main" val="720841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17EFDEC-2AA9-4F93-89A3-0511AC5A6AB4}"/>
              </a:ext>
            </a:extLst>
          </p:cNvPr>
          <p:cNvSpPr>
            <a:spLocks noGrp="1"/>
          </p:cNvSpPr>
          <p:nvPr>
            <p:ph type="body" sz="quarter" idx="10"/>
          </p:nvPr>
        </p:nvSpPr>
        <p:spPr>
          <a:xfrm>
            <a:off x="228599" y="209550"/>
            <a:ext cx="10125891" cy="584775"/>
          </a:xfrm>
        </p:spPr>
        <p:txBody>
          <a:bodyPr/>
          <a:lstStyle/>
          <a:p>
            <a:r>
              <a:rPr lang="zh-TW" altLang="en-US" dirty="0"/>
              <a:t>實作</a:t>
            </a:r>
            <a:r>
              <a:rPr lang="en-US" altLang="zh-TW" dirty="0"/>
              <a:t>2 : </a:t>
            </a:r>
            <a:r>
              <a:rPr lang="zh-TW" altLang="en-US" dirty="0"/>
              <a:t>滲透測試</a:t>
            </a:r>
            <a:r>
              <a:rPr lang="en-US" altLang="zh-TW" dirty="0"/>
              <a:t>–Elasticsearch 1.1.1</a:t>
            </a:r>
          </a:p>
        </p:txBody>
      </p:sp>
      <p:sp>
        <p:nvSpPr>
          <p:cNvPr id="8" name="文字方塊 7">
            <a:extLst>
              <a:ext uri="{FF2B5EF4-FFF2-40B4-BE49-F238E27FC236}">
                <a16:creationId xmlns:a16="http://schemas.microsoft.com/office/drawing/2014/main" id="{F37EE663-000C-4CC9-AD4D-2F8D289926D5}"/>
              </a:ext>
            </a:extLst>
          </p:cNvPr>
          <p:cNvSpPr txBox="1"/>
          <p:nvPr/>
        </p:nvSpPr>
        <p:spPr>
          <a:xfrm>
            <a:off x="636540" y="794325"/>
            <a:ext cx="6524030" cy="1569660"/>
          </a:xfrm>
          <a:prstGeom prst="rect">
            <a:avLst/>
          </a:prstGeom>
          <a:noFill/>
        </p:spPr>
        <p:txBody>
          <a:bodyPr wrap="none" rtlCol="0">
            <a:spAutoFit/>
          </a:bodyPr>
          <a:lstStyle/>
          <a:p>
            <a:r>
              <a:rPr lang="zh-TW" altLang="en-US" sz="2400" dirty="0"/>
              <a:t>使用該模組並進行參數設定 </a:t>
            </a:r>
            <a:r>
              <a:rPr lang="en-US" altLang="zh-TW" sz="2400" dirty="0"/>
              <a:t>:</a:t>
            </a:r>
            <a:r>
              <a:rPr lang="zh-TW" altLang="en-US" sz="2400" dirty="0"/>
              <a:t> </a:t>
            </a:r>
            <a:endParaRPr lang="en-US" altLang="zh-TW" sz="2400" dirty="0"/>
          </a:p>
          <a:p>
            <a:r>
              <a:rPr lang="en-US" altLang="zh-TW" sz="2400" dirty="0">
                <a:solidFill>
                  <a:schemeClr val="accent2"/>
                </a:solidFill>
                <a:effectLst>
                  <a:outerShdw blurRad="38100" dist="38100" dir="2700000" algn="tl">
                    <a:srgbClr val="000000">
                      <a:alpha val="43137"/>
                    </a:srgbClr>
                  </a:outerShdw>
                </a:effectLst>
              </a:rPr>
              <a:t>use multi/</a:t>
            </a:r>
            <a:r>
              <a:rPr lang="en-US" altLang="zh-TW" sz="2400" dirty="0" err="1">
                <a:solidFill>
                  <a:schemeClr val="accent2"/>
                </a:solidFill>
                <a:effectLst>
                  <a:outerShdw blurRad="38100" dist="38100" dir="2700000" algn="tl">
                    <a:srgbClr val="000000">
                      <a:alpha val="43137"/>
                    </a:srgbClr>
                  </a:outerShdw>
                </a:effectLst>
              </a:rPr>
              <a:t>elasticsearch</a:t>
            </a:r>
            <a:r>
              <a:rPr lang="en-US" altLang="zh-TW" sz="2400" dirty="0">
                <a:solidFill>
                  <a:schemeClr val="accent2"/>
                </a:solidFill>
                <a:effectLst>
                  <a:outerShdw blurRad="38100" dist="38100" dir="2700000" algn="tl">
                    <a:srgbClr val="000000">
                      <a:alpha val="43137"/>
                    </a:srgbClr>
                  </a:outerShdw>
                </a:effectLst>
              </a:rPr>
              <a:t>/</a:t>
            </a:r>
            <a:r>
              <a:rPr lang="en-US" altLang="zh-TW" sz="2400" dirty="0" err="1">
                <a:solidFill>
                  <a:schemeClr val="accent2"/>
                </a:solidFill>
                <a:effectLst>
                  <a:outerShdw blurRad="38100" dist="38100" dir="2700000" algn="tl">
                    <a:srgbClr val="000000">
                      <a:alpha val="43137"/>
                    </a:srgbClr>
                  </a:outerShdw>
                </a:effectLst>
              </a:rPr>
              <a:t>script_mvel_rce</a:t>
            </a:r>
            <a:endParaRPr lang="en-US" altLang="zh-TW" sz="2400" dirty="0">
              <a:solidFill>
                <a:schemeClr val="accent2"/>
              </a:solidFill>
              <a:effectLst>
                <a:outerShdw blurRad="38100" dist="38100" dir="2700000" algn="tl">
                  <a:srgbClr val="000000">
                    <a:alpha val="43137"/>
                  </a:srgbClr>
                </a:outerShdw>
              </a:effectLst>
            </a:endParaRPr>
          </a:p>
          <a:p>
            <a:r>
              <a:rPr lang="en-US" altLang="zh-TW" sz="2400" dirty="0">
                <a:solidFill>
                  <a:schemeClr val="accent2"/>
                </a:solidFill>
                <a:effectLst>
                  <a:outerShdw blurRad="38100" dist="38100" dir="2700000" algn="tl">
                    <a:srgbClr val="000000">
                      <a:alpha val="43137"/>
                    </a:srgbClr>
                  </a:outerShdw>
                </a:effectLst>
              </a:rPr>
              <a:t>options </a:t>
            </a:r>
          </a:p>
          <a:p>
            <a:r>
              <a:rPr lang="en-US" altLang="zh-TW" sz="2400" dirty="0" err="1">
                <a:solidFill>
                  <a:schemeClr val="accent2"/>
                </a:solidFill>
                <a:effectLst>
                  <a:outerShdw blurRad="38100" dist="38100" dir="2700000" algn="tl">
                    <a:srgbClr val="000000">
                      <a:alpha val="43137"/>
                    </a:srgbClr>
                  </a:outerShdw>
                </a:effectLst>
              </a:rPr>
              <a:t>setg</a:t>
            </a:r>
            <a:r>
              <a:rPr lang="en-US" altLang="zh-TW" sz="2400" dirty="0">
                <a:solidFill>
                  <a:schemeClr val="accent2"/>
                </a:solidFill>
                <a:effectLst>
                  <a:outerShdw blurRad="38100" dist="38100" dir="2700000" algn="tl">
                    <a:srgbClr val="000000">
                      <a:alpha val="43137"/>
                    </a:srgbClr>
                  </a:outerShdw>
                </a:effectLst>
              </a:rPr>
              <a:t> RHOSTS 10.0.2.4  </a:t>
            </a:r>
            <a:r>
              <a:rPr lang="en-US" altLang="zh-TW" sz="2400" dirty="0"/>
              <a:t>(</a:t>
            </a:r>
            <a:r>
              <a:rPr lang="en-US" altLang="zh-TW" sz="2400" dirty="0" err="1"/>
              <a:t>setg</a:t>
            </a:r>
            <a:r>
              <a:rPr lang="en-US" altLang="zh-TW" sz="2400" dirty="0"/>
              <a:t> </a:t>
            </a:r>
            <a:r>
              <a:rPr lang="zh-TW" altLang="en-US" sz="2400" dirty="0"/>
              <a:t>代表設定為全域變數</a:t>
            </a:r>
            <a:r>
              <a:rPr lang="en-US" altLang="zh-TW" sz="2400" dirty="0"/>
              <a:t>)</a:t>
            </a:r>
            <a:endParaRPr lang="en-US" altLang="zh-TW" sz="2400" dirty="0">
              <a:effectLst>
                <a:outerShdw blurRad="38100" dist="38100" dir="2700000" algn="tl">
                  <a:srgbClr val="000000">
                    <a:alpha val="43137"/>
                  </a:srgbClr>
                </a:outerShdw>
              </a:effectLst>
            </a:endParaRPr>
          </a:p>
        </p:txBody>
      </p:sp>
      <p:pic>
        <p:nvPicPr>
          <p:cNvPr id="5" name="圖片 4">
            <a:extLst>
              <a:ext uri="{FF2B5EF4-FFF2-40B4-BE49-F238E27FC236}">
                <a16:creationId xmlns:a16="http://schemas.microsoft.com/office/drawing/2014/main" id="{F501B9F0-B062-440A-A581-C73F8E6BBA64}"/>
              </a:ext>
            </a:extLst>
          </p:cNvPr>
          <p:cNvPicPr>
            <a:picLocks noChangeAspect="1"/>
          </p:cNvPicPr>
          <p:nvPr/>
        </p:nvPicPr>
        <p:blipFill rotWithShape="1">
          <a:blip r:embed="rId2"/>
          <a:srcRect t="12413" r="48828" b="41057"/>
          <a:stretch/>
        </p:blipFill>
        <p:spPr>
          <a:xfrm>
            <a:off x="636540" y="2363985"/>
            <a:ext cx="8743950" cy="4306648"/>
          </a:xfrm>
          <a:prstGeom prst="rect">
            <a:avLst/>
          </a:prstGeom>
        </p:spPr>
      </p:pic>
    </p:spTree>
    <p:extLst>
      <p:ext uri="{BB962C8B-B14F-4D97-AF65-F5344CB8AC3E}">
        <p14:creationId xmlns:p14="http://schemas.microsoft.com/office/powerpoint/2010/main" val="424217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3BB3793-36A2-4588-89DA-E85F0F2B2B8E}"/>
              </a:ext>
            </a:extLst>
          </p:cNvPr>
          <p:cNvSpPr>
            <a:spLocks noGrp="1"/>
          </p:cNvSpPr>
          <p:nvPr>
            <p:ph type="body" sz="quarter" idx="10"/>
          </p:nvPr>
        </p:nvSpPr>
        <p:spPr>
          <a:xfrm>
            <a:off x="228600" y="209550"/>
            <a:ext cx="8157754" cy="584775"/>
          </a:xfrm>
        </p:spPr>
        <p:txBody>
          <a:bodyPr/>
          <a:lstStyle/>
          <a:p>
            <a:r>
              <a:rPr lang="zh-TW" altLang="en-US" dirty="0"/>
              <a:t>實作</a:t>
            </a:r>
            <a:r>
              <a:rPr lang="en-US" altLang="zh-TW" dirty="0"/>
              <a:t>2 : </a:t>
            </a:r>
            <a:r>
              <a:rPr lang="zh-TW" altLang="en-US" dirty="0"/>
              <a:t>滲透測試</a:t>
            </a:r>
            <a:r>
              <a:rPr lang="en-US" altLang="zh-TW" dirty="0"/>
              <a:t>–Elasticsearch 1.1.1</a:t>
            </a:r>
          </a:p>
        </p:txBody>
      </p:sp>
      <p:sp>
        <p:nvSpPr>
          <p:cNvPr id="4" name="文字方塊 3">
            <a:extLst>
              <a:ext uri="{FF2B5EF4-FFF2-40B4-BE49-F238E27FC236}">
                <a16:creationId xmlns:a16="http://schemas.microsoft.com/office/drawing/2014/main" id="{1A1A88F0-5526-4B96-B556-6C339B1EFF0F}"/>
              </a:ext>
            </a:extLst>
          </p:cNvPr>
          <p:cNvSpPr txBox="1"/>
          <p:nvPr/>
        </p:nvSpPr>
        <p:spPr>
          <a:xfrm>
            <a:off x="620486" y="938820"/>
            <a:ext cx="5870646" cy="461665"/>
          </a:xfrm>
          <a:prstGeom prst="rect">
            <a:avLst/>
          </a:prstGeom>
          <a:noFill/>
        </p:spPr>
        <p:txBody>
          <a:bodyPr wrap="none" rtlCol="0">
            <a:spAutoFit/>
          </a:bodyPr>
          <a:lstStyle/>
          <a:p>
            <a:r>
              <a:rPr lang="zh-TW" altLang="en-US" sz="2400" dirty="0"/>
              <a:t>確認設定無誤後，便執行攻擊指令 </a:t>
            </a:r>
            <a:r>
              <a:rPr lang="en-US" altLang="zh-TW" sz="2400" dirty="0"/>
              <a:t>:</a:t>
            </a:r>
            <a:r>
              <a:rPr lang="zh-TW" altLang="en-US" sz="2400" dirty="0"/>
              <a:t> </a:t>
            </a:r>
            <a:r>
              <a:rPr lang="en-US" altLang="zh-TW" sz="2400" dirty="0">
                <a:solidFill>
                  <a:schemeClr val="accent2"/>
                </a:solidFill>
                <a:effectLst>
                  <a:outerShdw blurRad="38100" dist="38100" dir="2700000" algn="tl">
                    <a:srgbClr val="000000">
                      <a:alpha val="43137"/>
                    </a:srgbClr>
                  </a:outerShdw>
                </a:effectLst>
              </a:rPr>
              <a:t>exploit</a:t>
            </a:r>
            <a:endParaRPr lang="zh-TW" altLang="en-US" sz="2400" dirty="0">
              <a:solidFill>
                <a:schemeClr val="accent2"/>
              </a:solidFill>
              <a:effectLst>
                <a:outerShdw blurRad="38100" dist="38100" dir="2700000" algn="tl">
                  <a:srgbClr val="000000">
                    <a:alpha val="43137"/>
                  </a:srgbClr>
                </a:outerShdw>
              </a:effectLst>
            </a:endParaRPr>
          </a:p>
        </p:txBody>
      </p:sp>
      <p:sp>
        <p:nvSpPr>
          <p:cNvPr id="5" name="文字方塊 4">
            <a:extLst>
              <a:ext uri="{FF2B5EF4-FFF2-40B4-BE49-F238E27FC236}">
                <a16:creationId xmlns:a16="http://schemas.microsoft.com/office/drawing/2014/main" id="{2CD86288-F26E-4302-AA27-0CFC845ED691}"/>
              </a:ext>
            </a:extLst>
          </p:cNvPr>
          <p:cNvSpPr txBox="1"/>
          <p:nvPr/>
        </p:nvSpPr>
        <p:spPr>
          <a:xfrm>
            <a:off x="620486" y="5198462"/>
            <a:ext cx="10794558" cy="1569660"/>
          </a:xfrm>
          <a:prstGeom prst="rect">
            <a:avLst/>
          </a:prstGeom>
          <a:noFill/>
        </p:spPr>
        <p:txBody>
          <a:bodyPr wrap="none" rtlCol="0">
            <a:spAutoFit/>
          </a:bodyPr>
          <a:lstStyle/>
          <a:p>
            <a:r>
              <a:rPr lang="zh-TW" altLang="en-US" sz="2400" dirty="0"/>
              <a:t>攻擊成功後便可透過</a:t>
            </a:r>
            <a:r>
              <a:rPr lang="en-US" altLang="zh-TW" sz="2400" dirty="0" err="1"/>
              <a:t>meterpreter</a:t>
            </a:r>
            <a:r>
              <a:rPr lang="zh-TW" altLang="en-US" sz="2400" dirty="0"/>
              <a:t>在靶機上蒐集資訊或進行其他攻擊了</a:t>
            </a:r>
            <a:endParaRPr lang="en-US" altLang="zh-TW" sz="2400" dirty="0"/>
          </a:p>
          <a:p>
            <a:pPr marL="800100" lvl="1" indent="-342900">
              <a:buClr>
                <a:schemeClr val="tx1"/>
              </a:buClr>
              <a:buFont typeface="Wingdings" panose="05000000000000000000" pitchFamily="2" charset="2"/>
              <a:buChar char="Ø"/>
            </a:pPr>
            <a:r>
              <a:rPr lang="en-US" altLang="zh-TW" sz="2400" dirty="0" err="1">
                <a:solidFill>
                  <a:schemeClr val="accent2"/>
                </a:solidFill>
                <a:effectLst>
                  <a:outerShdw blurRad="38100" dist="38100" dir="2700000" algn="tl">
                    <a:srgbClr val="000000">
                      <a:alpha val="43137"/>
                    </a:srgbClr>
                  </a:outerShdw>
                </a:effectLst>
              </a:rPr>
              <a:t>sysinfo</a:t>
            </a:r>
            <a:r>
              <a:rPr lang="en-US" altLang="zh-TW" sz="2400" dirty="0"/>
              <a:t> :</a:t>
            </a:r>
            <a:r>
              <a:rPr lang="zh-TW" altLang="en-US" sz="2400" dirty="0"/>
              <a:t> 靶機的系統資訊</a:t>
            </a:r>
            <a:endParaRPr lang="en-US" altLang="zh-TW" sz="2400" dirty="0"/>
          </a:p>
          <a:p>
            <a:pPr marL="800100" lvl="1" indent="-342900">
              <a:buClr>
                <a:schemeClr val="tx1"/>
              </a:buClr>
              <a:buFont typeface="Wingdings" panose="05000000000000000000" pitchFamily="2" charset="2"/>
              <a:buChar char="Ø"/>
            </a:pPr>
            <a:r>
              <a:rPr lang="en-US" altLang="zh-TW" sz="2400" dirty="0">
                <a:solidFill>
                  <a:schemeClr val="accent2"/>
                </a:solidFill>
                <a:effectLst>
                  <a:outerShdw blurRad="38100" dist="38100" dir="2700000" algn="tl">
                    <a:srgbClr val="000000">
                      <a:alpha val="43137"/>
                    </a:srgbClr>
                  </a:outerShdw>
                </a:effectLst>
              </a:rPr>
              <a:t>shell</a:t>
            </a:r>
            <a:r>
              <a:rPr lang="en-US" altLang="zh-TW" sz="2400" dirty="0"/>
              <a:t> : </a:t>
            </a:r>
            <a:r>
              <a:rPr lang="zh-TW" altLang="en-US" sz="2400" dirty="0"/>
              <a:t>進入靶機的</a:t>
            </a:r>
            <a:r>
              <a:rPr lang="en-US" altLang="zh-TW" sz="2400" dirty="0" err="1"/>
              <a:t>cmd</a:t>
            </a:r>
            <a:r>
              <a:rPr lang="zh-TW" altLang="en-US" sz="2400" dirty="0"/>
              <a:t> </a:t>
            </a:r>
            <a:r>
              <a:rPr lang="en-US" altLang="zh-TW" sz="2400" dirty="0"/>
              <a:t>shell</a:t>
            </a:r>
          </a:p>
          <a:p>
            <a:pPr marL="800100" lvl="1" indent="-342900">
              <a:buClr>
                <a:schemeClr val="tx1"/>
              </a:buClr>
              <a:buFont typeface="Wingdings" panose="05000000000000000000" pitchFamily="2" charset="2"/>
              <a:buChar char="Ø"/>
            </a:pPr>
            <a:r>
              <a:rPr lang="en-US" altLang="zh-TW" sz="2400" dirty="0" err="1">
                <a:solidFill>
                  <a:schemeClr val="accent2"/>
                </a:solidFill>
                <a:effectLst>
                  <a:outerShdw blurRad="38100" dist="38100" dir="2700000" algn="tl">
                    <a:srgbClr val="000000">
                      <a:alpha val="43137"/>
                    </a:srgbClr>
                  </a:outerShdw>
                </a:effectLst>
              </a:rPr>
              <a:t>whoami</a:t>
            </a:r>
            <a:r>
              <a:rPr lang="zh-TW" altLang="en-US" sz="2400" dirty="0"/>
              <a:t> </a:t>
            </a:r>
            <a:r>
              <a:rPr lang="en-US" altLang="zh-TW" sz="2400" dirty="0"/>
              <a:t>:</a:t>
            </a:r>
            <a:r>
              <a:rPr lang="zh-TW" altLang="en-US" sz="2400" dirty="0"/>
              <a:t> 顯示目前使用者的身分 </a:t>
            </a:r>
            <a:r>
              <a:rPr lang="en-US" altLang="zh-TW" sz="2400" dirty="0"/>
              <a:t>(authority/system : </a:t>
            </a:r>
            <a:r>
              <a:rPr lang="zh-TW" altLang="en-US" sz="2400" dirty="0"/>
              <a:t>最高權限，相當於</a:t>
            </a:r>
            <a:r>
              <a:rPr lang="en-US" altLang="zh-TW" sz="2400" dirty="0"/>
              <a:t>root)</a:t>
            </a:r>
            <a:endParaRPr lang="zh-TW" altLang="en-US" sz="2400" dirty="0"/>
          </a:p>
        </p:txBody>
      </p:sp>
      <p:pic>
        <p:nvPicPr>
          <p:cNvPr id="6" name="圖片 5">
            <a:extLst>
              <a:ext uri="{FF2B5EF4-FFF2-40B4-BE49-F238E27FC236}">
                <a16:creationId xmlns:a16="http://schemas.microsoft.com/office/drawing/2014/main" id="{064CFA4C-65CB-4575-8BCE-B477AFBF2476}"/>
              </a:ext>
            </a:extLst>
          </p:cNvPr>
          <p:cNvPicPr>
            <a:picLocks noChangeAspect="1"/>
          </p:cNvPicPr>
          <p:nvPr/>
        </p:nvPicPr>
        <p:blipFill rotWithShape="1">
          <a:blip r:embed="rId2"/>
          <a:srcRect t="50000" r="54531" b="5433"/>
          <a:stretch/>
        </p:blipFill>
        <p:spPr>
          <a:xfrm>
            <a:off x="776956" y="1400485"/>
            <a:ext cx="7218589" cy="3832550"/>
          </a:xfrm>
          <a:prstGeom prst="rect">
            <a:avLst/>
          </a:prstGeom>
        </p:spPr>
      </p:pic>
    </p:spTree>
    <p:extLst>
      <p:ext uri="{BB962C8B-B14F-4D97-AF65-F5344CB8AC3E}">
        <p14:creationId xmlns:p14="http://schemas.microsoft.com/office/powerpoint/2010/main" val="179309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706437B7-E2DC-484C-B93A-0A559B22895D}"/>
              </a:ext>
            </a:extLst>
          </p:cNvPr>
          <p:cNvSpPr>
            <a:spLocks noGrp="1"/>
          </p:cNvSpPr>
          <p:nvPr>
            <p:ph type="body" sz="quarter" idx="10"/>
          </p:nvPr>
        </p:nvSpPr>
        <p:spPr>
          <a:xfrm>
            <a:off x="228599" y="209550"/>
            <a:ext cx="11572875" cy="584775"/>
          </a:xfrm>
        </p:spPr>
        <p:txBody>
          <a:bodyPr/>
          <a:lstStyle/>
          <a:p>
            <a:r>
              <a:rPr lang="zh-TW" altLang="en-US" dirty="0"/>
              <a:t>實作</a:t>
            </a:r>
            <a:r>
              <a:rPr lang="en-US" altLang="zh-TW" dirty="0"/>
              <a:t>2.5 : </a:t>
            </a:r>
            <a:r>
              <a:rPr lang="zh-TW" altLang="en-US" dirty="0"/>
              <a:t>滲透測試</a:t>
            </a:r>
            <a:r>
              <a:rPr lang="en-US" altLang="zh-TW" dirty="0"/>
              <a:t>–Elasticsearch 1.1.1</a:t>
            </a:r>
            <a:r>
              <a:rPr lang="zh-TW" altLang="en-US" dirty="0"/>
              <a:t> </a:t>
            </a:r>
            <a:r>
              <a:rPr lang="en-US" altLang="zh-TW" dirty="0"/>
              <a:t>–</a:t>
            </a:r>
            <a:r>
              <a:rPr lang="zh-TW" altLang="en-US" dirty="0"/>
              <a:t>首頁替換</a:t>
            </a:r>
            <a:endParaRPr lang="en-US" altLang="zh-TW" dirty="0"/>
          </a:p>
        </p:txBody>
      </p:sp>
      <p:sp>
        <p:nvSpPr>
          <p:cNvPr id="5" name="文字方塊 4">
            <a:extLst>
              <a:ext uri="{FF2B5EF4-FFF2-40B4-BE49-F238E27FC236}">
                <a16:creationId xmlns:a16="http://schemas.microsoft.com/office/drawing/2014/main" id="{BB145914-8624-496A-9AB2-0D8E2A166A91}"/>
              </a:ext>
            </a:extLst>
          </p:cNvPr>
          <p:cNvSpPr txBox="1"/>
          <p:nvPr/>
        </p:nvSpPr>
        <p:spPr>
          <a:xfrm>
            <a:off x="638174" y="971550"/>
            <a:ext cx="10432600" cy="461665"/>
          </a:xfrm>
          <a:prstGeom prst="rect">
            <a:avLst/>
          </a:prstGeom>
          <a:noFill/>
        </p:spPr>
        <p:txBody>
          <a:bodyPr wrap="none" rtlCol="0">
            <a:spAutoFit/>
          </a:bodyPr>
          <a:lstStyle/>
          <a:p>
            <a:r>
              <a:rPr lang="zh-TW" altLang="en-US" sz="2400" dirty="0"/>
              <a:t>移動到 </a:t>
            </a:r>
            <a:r>
              <a:rPr lang="en-US" altLang="zh-TW" sz="2400" dirty="0"/>
              <a:t>C:\inetpub\wwwroot</a:t>
            </a:r>
            <a:r>
              <a:rPr lang="zh-TW" altLang="en-US" sz="2400" dirty="0"/>
              <a:t> 下，並將</a:t>
            </a:r>
            <a:r>
              <a:rPr lang="en-US" altLang="zh-TW" sz="2400" dirty="0"/>
              <a:t>index.html</a:t>
            </a:r>
            <a:r>
              <a:rPr lang="zh-TW" altLang="en-US" sz="2400" dirty="0"/>
              <a:t>上傳</a:t>
            </a:r>
            <a:r>
              <a:rPr lang="en-US" altLang="zh-TW" sz="2400" dirty="0"/>
              <a:t>(</a:t>
            </a:r>
            <a:r>
              <a:rPr lang="zh-TW" altLang="en-US" sz="2400" dirty="0"/>
              <a:t>覆蓋掉原本的</a:t>
            </a:r>
            <a:r>
              <a:rPr lang="en-US" altLang="zh-TW" sz="2400" dirty="0"/>
              <a:t>index.html)</a:t>
            </a:r>
            <a:endParaRPr lang="zh-TW" altLang="en-US" sz="2400" dirty="0"/>
          </a:p>
        </p:txBody>
      </p:sp>
      <p:grpSp>
        <p:nvGrpSpPr>
          <p:cNvPr id="7" name="群組 6">
            <a:extLst>
              <a:ext uri="{FF2B5EF4-FFF2-40B4-BE49-F238E27FC236}">
                <a16:creationId xmlns:a16="http://schemas.microsoft.com/office/drawing/2014/main" id="{160CB0D3-A699-4C60-BE1E-B52B98851C5B}"/>
              </a:ext>
            </a:extLst>
          </p:cNvPr>
          <p:cNvGrpSpPr/>
          <p:nvPr/>
        </p:nvGrpSpPr>
        <p:grpSpPr>
          <a:xfrm>
            <a:off x="638174" y="1842791"/>
            <a:ext cx="7528491" cy="3612336"/>
            <a:chOff x="761999" y="1433216"/>
            <a:chExt cx="7528491" cy="3612336"/>
          </a:xfrm>
        </p:grpSpPr>
        <p:pic>
          <p:nvPicPr>
            <p:cNvPr id="4" name="圖片 3">
              <a:extLst>
                <a:ext uri="{FF2B5EF4-FFF2-40B4-BE49-F238E27FC236}">
                  <a16:creationId xmlns:a16="http://schemas.microsoft.com/office/drawing/2014/main" id="{1BD13126-679D-4256-B7F8-A5F3B258995E}"/>
                </a:ext>
              </a:extLst>
            </p:cNvPr>
            <p:cNvPicPr>
              <a:picLocks noChangeAspect="1"/>
            </p:cNvPicPr>
            <p:nvPr/>
          </p:nvPicPr>
          <p:blipFill rotWithShape="1">
            <a:blip r:embed="rId2"/>
            <a:srcRect t="63703" r="61875" b="12741"/>
            <a:stretch/>
          </p:blipFill>
          <p:spPr>
            <a:xfrm>
              <a:off x="761999" y="1433216"/>
              <a:ext cx="7528491" cy="2519660"/>
            </a:xfrm>
            <a:prstGeom prst="rect">
              <a:avLst/>
            </a:prstGeom>
          </p:spPr>
        </p:pic>
        <p:pic>
          <p:nvPicPr>
            <p:cNvPr id="6" name="圖片 5">
              <a:extLst>
                <a:ext uri="{FF2B5EF4-FFF2-40B4-BE49-F238E27FC236}">
                  <a16:creationId xmlns:a16="http://schemas.microsoft.com/office/drawing/2014/main" id="{6092DA13-E472-45F4-BC3D-B2F3CB811E4D}"/>
                </a:ext>
              </a:extLst>
            </p:cNvPr>
            <p:cNvPicPr>
              <a:picLocks noChangeAspect="1"/>
            </p:cNvPicPr>
            <p:nvPr/>
          </p:nvPicPr>
          <p:blipFill rotWithShape="1">
            <a:blip r:embed="rId3"/>
            <a:srcRect t="88597" r="66953" b="2548"/>
            <a:stretch/>
          </p:blipFill>
          <p:spPr>
            <a:xfrm>
              <a:off x="761999" y="3952876"/>
              <a:ext cx="7528491" cy="1092676"/>
            </a:xfrm>
            <a:prstGeom prst="rect">
              <a:avLst/>
            </a:prstGeom>
          </p:spPr>
        </p:pic>
      </p:grpSp>
      <p:pic>
        <p:nvPicPr>
          <p:cNvPr id="9" name="圖片 8">
            <a:extLst>
              <a:ext uri="{FF2B5EF4-FFF2-40B4-BE49-F238E27FC236}">
                <a16:creationId xmlns:a16="http://schemas.microsoft.com/office/drawing/2014/main" id="{36CC9DBA-6367-41EC-B678-5CBA4CCF994E}"/>
              </a:ext>
            </a:extLst>
          </p:cNvPr>
          <p:cNvPicPr>
            <a:picLocks noChangeAspect="1"/>
          </p:cNvPicPr>
          <p:nvPr/>
        </p:nvPicPr>
        <p:blipFill rotWithShape="1">
          <a:blip r:embed="rId4"/>
          <a:srcRect l="12031" t="34423" r="72032" b="55481"/>
          <a:stretch/>
        </p:blipFill>
        <p:spPr>
          <a:xfrm>
            <a:off x="8239124" y="5371385"/>
            <a:ext cx="3830683" cy="1314450"/>
          </a:xfrm>
          <a:prstGeom prst="rect">
            <a:avLst/>
          </a:prstGeom>
        </p:spPr>
      </p:pic>
      <p:sp>
        <p:nvSpPr>
          <p:cNvPr id="10" name="文字方塊 9">
            <a:extLst>
              <a:ext uri="{FF2B5EF4-FFF2-40B4-BE49-F238E27FC236}">
                <a16:creationId xmlns:a16="http://schemas.microsoft.com/office/drawing/2014/main" id="{2D520C72-3302-4400-9502-713A1EDAF15F}"/>
              </a:ext>
            </a:extLst>
          </p:cNvPr>
          <p:cNvSpPr txBox="1"/>
          <p:nvPr/>
        </p:nvSpPr>
        <p:spPr>
          <a:xfrm>
            <a:off x="8439150" y="4909720"/>
            <a:ext cx="2212913" cy="461665"/>
          </a:xfrm>
          <a:prstGeom prst="rect">
            <a:avLst/>
          </a:prstGeom>
          <a:noFill/>
        </p:spPr>
        <p:txBody>
          <a:bodyPr wrap="none" rtlCol="0">
            <a:spAutoFit/>
          </a:bodyPr>
          <a:lstStyle/>
          <a:p>
            <a:r>
              <a:rPr lang="en-US" altLang="zh-TW" sz="2400" dirty="0"/>
              <a:t>index.html</a:t>
            </a:r>
            <a:r>
              <a:rPr lang="zh-TW" altLang="en-US" sz="2400" dirty="0"/>
              <a:t>內容</a:t>
            </a:r>
            <a:r>
              <a:rPr lang="en-US" altLang="zh-TW" sz="2400" dirty="0"/>
              <a:t>:</a:t>
            </a:r>
            <a:endParaRPr lang="zh-TW" altLang="en-US" sz="2400" dirty="0"/>
          </a:p>
        </p:txBody>
      </p:sp>
    </p:spTree>
    <p:extLst>
      <p:ext uri="{BB962C8B-B14F-4D97-AF65-F5344CB8AC3E}">
        <p14:creationId xmlns:p14="http://schemas.microsoft.com/office/powerpoint/2010/main" val="157840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1">
            <a:extLst>
              <a:ext uri="{FF2B5EF4-FFF2-40B4-BE49-F238E27FC236}">
                <a16:creationId xmlns:a16="http://schemas.microsoft.com/office/drawing/2014/main" id="{B7FD68B3-A155-46F4-B19A-B8005CDF9A30}"/>
              </a:ext>
            </a:extLst>
          </p:cNvPr>
          <p:cNvSpPr>
            <a:spLocks noGrp="1"/>
          </p:cNvSpPr>
          <p:nvPr>
            <p:ph type="body" sz="quarter" idx="10"/>
          </p:nvPr>
        </p:nvSpPr>
        <p:spPr>
          <a:xfrm>
            <a:off x="228599" y="209550"/>
            <a:ext cx="11572875" cy="584775"/>
          </a:xfrm>
        </p:spPr>
        <p:txBody>
          <a:bodyPr/>
          <a:lstStyle/>
          <a:p>
            <a:r>
              <a:rPr lang="zh-TW" altLang="en-US" dirty="0"/>
              <a:t>實作</a:t>
            </a:r>
            <a:r>
              <a:rPr lang="en-US" altLang="zh-TW" dirty="0"/>
              <a:t>2.5 : </a:t>
            </a:r>
            <a:r>
              <a:rPr lang="zh-TW" altLang="en-US" dirty="0"/>
              <a:t>滲透測試</a:t>
            </a:r>
            <a:r>
              <a:rPr lang="en-US" altLang="zh-TW" dirty="0"/>
              <a:t>–Elasticsearch 1.1.1</a:t>
            </a:r>
            <a:r>
              <a:rPr lang="zh-TW" altLang="en-US" dirty="0"/>
              <a:t> </a:t>
            </a:r>
            <a:r>
              <a:rPr lang="en-US" altLang="zh-TW" dirty="0"/>
              <a:t>–</a:t>
            </a:r>
            <a:r>
              <a:rPr lang="zh-TW" altLang="en-US" dirty="0"/>
              <a:t>首頁替換</a:t>
            </a:r>
            <a:endParaRPr lang="en-US" altLang="zh-TW" dirty="0"/>
          </a:p>
        </p:txBody>
      </p:sp>
      <p:sp>
        <p:nvSpPr>
          <p:cNvPr id="5" name="文字方塊 4">
            <a:extLst>
              <a:ext uri="{FF2B5EF4-FFF2-40B4-BE49-F238E27FC236}">
                <a16:creationId xmlns:a16="http://schemas.microsoft.com/office/drawing/2014/main" id="{2E113E4C-EBE7-48E3-9819-00468E180BA4}"/>
              </a:ext>
            </a:extLst>
          </p:cNvPr>
          <p:cNvSpPr txBox="1"/>
          <p:nvPr/>
        </p:nvSpPr>
        <p:spPr>
          <a:xfrm>
            <a:off x="1276350" y="962025"/>
            <a:ext cx="2031325" cy="461665"/>
          </a:xfrm>
          <a:prstGeom prst="rect">
            <a:avLst/>
          </a:prstGeom>
          <a:noFill/>
        </p:spPr>
        <p:txBody>
          <a:bodyPr wrap="none" rtlCol="0">
            <a:spAutoFit/>
          </a:bodyPr>
          <a:lstStyle/>
          <a:p>
            <a:r>
              <a:rPr lang="zh-TW" altLang="en-US" sz="2400" dirty="0"/>
              <a:t>成功替換首頁</a:t>
            </a:r>
          </a:p>
        </p:txBody>
      </p:sp>
      <p:pic>
        <p:nvPicPr>
          <p:cNvPr id="6" name="圖片 5">
            <a:extLst>
              <a:ext uri="{FF2B5EF4-FFF2-40B4-BE49-F238E27FC236}">
                <a16:creationId xmlns:a16="http://schemas.microsoft.com/office/drawing/2014/main" id="{36AE9DCA-B532-47FF-BC34-F3368314A07D}"/>
              </a:ext>
            </a:extLst>
          </p:cNvPr>
          <p:cNvPicPr>
            <a:picLocks noChangeAspect="1"/>
          </p:cNvPicPr>
          <p:nvPr/>
        </p:nvPicPr>
        <p:blipFill rotWithShape="1">
          <a:blip r:embed="rId2"/>
          <a:srcRect t="7307" r="34844" b="21731"/>
          <a:stretch/>
        </p:blipFill>
        <p:spPr>
          <a:xfrm>
            <a:off x="1276350" y="1666875"/>
            <a:ext cx="7943850" cy="4686300"/>
          </a:xfrm>
          <a:prstGeom prst="rect">
            <a:avLst/>
          </a:prstGeom>
        </p:spPr>
      </p:pic>
    </p:spTree>
    <p:extLst>
      <p:ext uri="{BB962C8B-B14F-4D97-AF65-F5344CB8AC3E}">
        <p14:creationId xmlns:p14="http://schemas.microsoft.com/office/powerpoint/2010/main" val="180809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4 : </a:t>
            </a:r>
            <a:r>
              <a:rPr lang="zh-TW" altLang="en-US" sz="6600" dirty="0">
                <a:latin typeface="標楷體" panose="03000509000000000000" pitchFamily="65" charset="-120"/>
                <a:ea typeface="標楷體" panose="03000509000000000000" pitchFamily="65" charset="-120"/>
              </a:rPr>
              <a:t>滲透測試</a:t>
            </a:r>
            <a:r>
              <a:rPr lang="en-US" altLang="zh-TW" sz="6600" dirty="0">
                <a:latin typeface="標楷體" panose="03000509000000000000" pitchFamily="65" charset="-120"/>
                <a:ea typeface="標楷體" panose="03000509000000000000" pitchFamily="65" charset="-120"/>
              </a:rPr>
              <a:t>–</a:t>
            </a:r>
          </a:p>
          <a:p>
            <a:pPr algn="ctr"/>
            <a:r>
              <a:rPr lang="en-US" altLang="zh-TW" sz="6600" dirty="0">
                <a:latin typeface="標楷體" panose="03000509000000000000" pitchFamily="65" charset="-120"/>
                <a:ea typeface="標楷體" panose="03000509000000000000" pitchFamily="65" charset="-120"/>
              </a:rPr>
              <a:t>WebDAV</a:t>
            </a:r>
          </a:p>
        </p:txBody>
      </p:sp>
      <p:pic>
        <p:nvPicPr>
          <p:cNvPr id="3" name="圖片 2">
            <a:extLst>
              <a:ext uri="{FF2B5EF4-FFF2-40B4-BE49-F238E27FC236}">
                <a16:creationId xmlns:a16="http://schemas.microsoft.com/office/drawing/2014/main" id="{FE0491CA-9BCD-41A1-9CD0-72E12DE0B380}"/>
              </a:ext>
            </a:extLst>
          </p:cNvPr>
          <p:cNvPicPr>
            <a:picLocks noChangeAspect="1"/>
          </p:cNvPicPr>
          <p:nvPr/>
        </p:nvPicPr>
        <p:blipFill rotWithShape="1">
          <a:blip r:embed="rId2"/>
          <a:srcRect l="50000" t="41202" r="9766" b="55769"/>
          <a:stretch/>
        </p:blipFill>
        <p:spPr>
          <a:xfrm>
            <a:off x="139503" y="4914899"/>
            <a:ext cx="11912994" cy="485775"/>
          </a:xfrm>
          <a:prstGeom prst="rect">
            <a:avLst/>
          </a:prstGeom>
        </p:spPr>
      </p:pic>
    </p:spTree>
    <p:extLst>
      <p:ext uri="{BB962C8B-B14F-4D97-AF65-F5344CB8AC3E}">
        <p14:creationId xmlns:p14="http://schemas.microsoft.com/office/powerpoint/2010/main" val="153108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A1B77A4-F474-489E-AC44-9DD75D67702A}"/>
              </a:ext>
            </a:extLst>
          </p:cNvPr>
          <p:cNvSpPr>
            <a:spLocks noGrp="1"/>
          </p:cNvSpPr>
          <p:nvPr>
            <p:ph type="body" sz="quarter" idx="10"/>
          </p:nvPr>
        </p:nvSpPr>
        <p:spPr/>
        <p:txBody>
          <a:bodyPr/>
          <a:lstStyle/>
          <a:p>
            <a:r>
              <a:rPr lang="en-US" altLang="zh-TW" dirty="0"/>
              <a:t>WebDAV</a:t>
            </a:r>
            <a:endParaRPr lang="zh-TW" altLang="en-US" dirty="0"/>
          </a:p>
        </p:txBody>
      </p:sp>
      <p:pic>
        <p:nvPicPr>
          <p:cNvPr id="3" name="圖片 2">
            <a:extLst>
              <a:ext uri="{FF2B5EF4-FFF2-40B4-BE49-F238E27FC236}">
                <a16:creationId xmlns:a16="http://schemas.microsoft.com/office/drawing/2014/main" id="{3EF0AD22-5490-49B8-A178-5C73299C1F11}"/>
              </a:ext>
            </a:extLst>
          </p:cNvPr>
          <p:cNvPicPr>
            <a:picLocks noChangeAspect="1"/>
          </p:cNvPicPr>
          <p:nvPr/>
        </p:nvPicPr>
        <p:blipFill rotWithShape="1">
          <a:blip r:embed="rId2"/>
          <a:srcRect t="13221" r="78281" b="14086"/>
          <a:stretch/>
        </p:blipFill>
        <p:spPr>
          <a:xfrm>
            <a:off x="1343025" y="1743074"/>
            <a:ext cx="2647950" cy="4800601"/>
          </a:xfrm>
          <a:prstGeom prst="rect">
            <a:avLst/>
          </a:prstGeom>
        </p:spPr>
      </p:pic>
      <p:pic>
        <p:nvPicPr>
          <p:cNvPr id="6" name="圖片 5">
            <a:extLst>
              <a:ext uri="{FF2B5EF4-FFF2-40B4-BE49-F238E27FC236}">
                <a16:creationId xmlns:a16="http://schemas.microsoft.com/office/drawing/2014/main" id="{3C77EFE7-0A56-41BF-8EDF-C1415C092508}"/>
              </a:ext>
            </a:extLst>
          </p:cNvPr>
          <p:cNvPicPr>
            <a:picLocks noChangeAspect="1"/>
          </p:cNvPicPr>
          <p:nvPr/>
        </p:nvPicPr>
        <p:blipFill rotWithShape="1">
          <a:blip r:embed="rId3"/>
          <a:srcRect t="8317" r="72500" b="59231"/>
          <a:stretch/>
        </p:blipFill>
        <p:spPr>
          <a:xfrm>
            <a:off x="5345049" y="2542118"/>
            <a:ext cx="5010150" cy="3202511"/>
          </a:xfrm>
          <a:prstGeom prst="rect">
            <a:avLst/>
          </a:prstGeom>
        </p:spPr>
      </p:pic>
      <p:sp>
        <p:nvSpPr>
          <p:cNvPr id="7" name="文字方塊 6">
            <a:extLst>
              <a:ext uri="{FF2B5EF4-FFF2-40B4-BE49-F238E27FC236}">
                <a16:creationId xmlns:a16="http://schemas.microsoft.com/office/drawing/2014/main" id="{E764411F-8912-4C54-8FDF-F25ECFC0318B}"/>
              </a:ext>
            </a:extLst>
          </p:cNvPr>
          <p:cNvSpPr txBox="1"/>
          <p:nvPr/>
        </p:nvSpPr>
        <p:spPr>
          <a:xfrm>
            <a:off x="638175" y="882538"/>
            <a:ext cx="10848975" cy="830997"/>
          </a:xfrm>
          <a:prstGeom prst="rect">
            <a:avLst/>
          </a:prstGeom>
          <a:noFill/>
        </p:spPr>
        <p:txBody>
          <a:bodyPr wrap="square" rtlCol="0">
            <a:spAutoFit/>
          </a:bodyPr>
          <a:lstStyle/>
          <a:p>
            <a:r>
              <a:rPr lang="zh-TW" altLang="en-US" sz="2400" dirty="0"/>
              <a:t>在</a:t>
            </a:r>
            <a:r>
              <a:rPr lang="en-US" altLang="zh-TW" sz="2400" dirty="0"/>
              <a:t>8585</a:t>
            </a:r>
            <a:r>
              <a:rPr lang="zh-TW" altLang="en-US" sz="2400" dirty="0"/>
              <a:t> </a:t>
            </a:r>
            <a:r>
              <a:rPr lang="en-US" altLang="zh-TW" sz="2400" dirty="0"/>
              <a:t>port</a:t>
            </a:r>
            <a:r>
              <a:rPr lang="zh-TW" altLang="en-US" sz="2400" dirty="0"/>
              <a:t>中運行著</a:t>
            </a:r>
            <a:r>
              <a:rPr lang="en-US" altLang="zh-TW" sz="2400" dirty="0"/>
              <a:t>WampServer</a:t>
            </a:r>
            <a:r>
              <a:rPr lang="zh-TW" altLang="en-US" sz="2400" dirty="0"/>
              <a:t>網頁服務，而當我們點擊</a:t>
            </a:r>
            <a:r>
              <a:rPr lang="en-US" altLang="zh-TW" sz="2400" dirty="0"/>
              <a:t>uploads</a:t>
            </a:r>
            <a:r>
              <a:rPr lang="zh-TW" altLang="en-US" sz="2400" dirty="0"/>
              <a:t>的資料夾時，可以發現</a:t>
            </a:r>
            <a:r>
              <a:rPr lang="en-US" altLang="zh-TW" sz="2400" dirty="0"/>
              <a:t>uploads</a:t>
            </a:r>
            <a:r>
              <a:rPr lang="zh-TW" altLang="en-US" sz="2400" dirty="0"/>
              <a:t>會以目錄的方式呈現</a:t>
            </a:r>
          </a:p>
        </p:txBody>
      </p:sp>
    </p:spTree>
    <p:extLst>
      <p:ext uri="{BB962C8B-B14F-4D97-AF65-F5344CB8AC3E}">
        <p14:creationId xmlns:p14="http://schemas.microsoft.com/office/powerpoint/2010/main" val="228261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latin typeface="標楷體" panose="03000509000000000000" pitchFamily="65" charset="-120"/>
                <a:ea typeface="標楷體" panose="03000509000000000000" pitchFamily="65" charset="-120"/>
              </a:rPr>
              <a:t>Metasploit &amp; Metasploitable</a:t>
            </a:r>
          </a:p>
        </p:txBody>
      </p:sp>
    </p:spTree>
    <p:extLst>
      <p:ext uri="{BB962C8B-B14F-4D97-AF65-F5344CB8AC3E}">
        <p14:creationId xmlns:p14="http://schemas.microsoft.com/office/powerpoint/2010/main" val="135588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5688B07-FA16-4CE7-AD05-DB00F0A302C7}"/>
              </a:ext>
            </a:extLst>
          </p:cNvPr>
          <p:cNvPicPr>
            <a:picLocks noChangeAspect="1"/>
          </p:cNvPicPr>
          <p:nvPr/>
        </p:nvPicPr>
        <p:blipFill rotWithShape="1">
          <a:blip r:embed="rId2"/>
          <a:srcRect t="11923" r="48906" b="30961"/>
          <a:stretch/>
        </p:blipFill>
        <p:spPr>
          <a:xfrm>
            <a:off x="1235075" y="1442740"/>
            <a:ext cx="8429625" cy="5104177"/>
          </a:xfrm>
          <a:prstGeom prst="rect">
            <a:avLst/>
          </a:prstGeom>
        </p:spPr>
      </p:pic>
      <p:sp>
        <p:nvSpPr>
          <p:cNvPr id="4" name="文字版面配置區 1">
            <a:extLst>
              <a:ext uri="{FF2B5EF4-FFF2-40B4-BE49-F238E27FC236}">
                <a16:creationId xmlns:a16="http://schemas.microsoft.com/office/drawing/2014/main" id="{65387A96-DBBB-452C-BEBF-78659F798DE2}"/>
              </a:ext>
            </a:extLst>
          </p:cNvPr>
          <p:cNvSpPr>
            <a:spLocks noGrp="1"/>
          </p:cNvSpPr>
          <p:nvPr>
            <p:ph type="body" sz="quarter" idx="10"/>
          </p:nvPr>
        </p:nvSpPr>
        <p:spPr>
          <a:xfrm>
            <a:off x="228600" y="209550"/>
            <a:ext cx="5221288" cy="584200"/>
          </a:xfrm>
        </p:spPr>
        <p:txBody>
          <a:bodyPr/>
          <a:lstStyle/>
          <a:p>
            <a:r>
              <a:rPr lang="en-US" altLang="zh-TW" dirty="0"/>
              <a:t>WebDAV</a:t>
            </a:r>
            <a:endParaRPr lang="zh-TW" altLang="en-US" dirty="0"/>
          </a:p>
        </p:txBody>
      </p:sp>
      <p:sp>
        <p:nvSpPr>
          <p:cNvPr id="5" name="文字方塊 4">
            <a:extLst>
              <a:ext uri="{FF2B5EF4-FFF2-40B4-BE49-F238E27FC236}">
                <a16:creationId xmlns:a16="http://schemas.microsoft.com/office/drawing/2014/main" id="{60E07946-7CA7-41C1-9871-13667B22BF48}"/>
              </a:ext>
            </a:extLst>
          </p:cNvPr>
          <p:cNvSpPr txBox="1"/>
          <p:nvPr/>
        </p:nvSpPr>
        <p:spPr>
          <a:xfrm>
            <a:off x="1143000" y="981075"/>
            <a:ext cx="8369022" cy="461665"/>
          </a:xfrm>
          <a:prstGeom prst="rect">
            <a:avLst/>
          </a:prstGeom>
          <a:noFill/>
        </p:spPr>
        <p:txBody>
          <a:bodyPr wrap="none" rtlCol="0">
            <a:spAutoFit/>
          </a:bodyPr>
          <a:lstStyle/>
          <a:p>
            <a:r>
              <a:rPr lang="zh-TW" altLang="en-US" sz="2400" dirty="0"/>
              <a:t>試著用</a:t>
            </a:r>
            <a:r>
              <a:rPr lang="en-US" altLang="zh-TW" sz="2400" dirty="0"/>
              <a:t>HTTP</a:t>
            </a:r>
            <a:r>
              <a:rPr lang="zh-TW" altLang="en-US" sz="2400" dirty="0"/>
              <a:t> </a:t>
            </a:r>
            <a:r>
              <a:rPr lang="en-US" altLang="zh-TW" sz="2400" dirty="0"/>
              <a:t>PUT</a:t>
            </a:r>
            <a:r>
              <a:rPr lang="zh-TW" altLang="en-US" sz="2400" dirty="0"/>
              <a:t>的方式將檔案放到</a:t>
            </a:r>
            <a:r>
              <a:rPr lang="en-US" altLang="zh-TW" sz="2400" dirty="0"/>
              <a:t>uploads</a:t>
            </a:r>
            <a:r>
              <a:rPr lang="zh-TW" altLang="en-US" sz="2400" dirty="0"/>
              <a:t>的資料夾內</a:t>
            </a:r>
            <a:r>
              <a:rPr lang="en-US" altLang="zh-TW" sz="2400" dirty="0"/>
              <a:t>……</a:t>
            </a:r>
            <a:r>
              <a:rPr lang="zh-TW" altLang="en-US" sz="2400" dirty="0"/>
              <a:t>成功</a:t>
            </a:r>
          </a:p>
        </p:txBody>
      </p:sp>
    </p:spTree>
    <p:extLst>
      <p:ext uri="{BB962C8B-B14F-4D97-AF65-F5344CB8AC3E}">
        <p14:creationId xmlns:p14="http://schemas.microsoft.com/office/powerpoint/2010/main" val="80703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9B68472B-2959-4E08-B0DF-9EE998566C63}"/>
              </a:ext>
            </a:extLst>
          </p:cNvPr>
          <p:cNvSpPr>
            <a:spLocks noGrp="1"/>
          </p:cNvSpPr>
          <p:nvPr>
            <p:ph type="body" sz="quarter" idx="10"/>
          </p:nvPr>
        </p:nvSpPr>
        <p:spPr>
          <a:xfrm>
            <a:off x="228600" y="209550"/>
            <a:ext cx="5221288" cy="584200"/>
          </a:xfrm>
        </p:spPr>
        <p:txBody>
          <a:bodyPr/>
          <a:lstStyle/>
          <a:p>
            <a:r>
              <a:rPr lang="en-US" altLang="zh-TW" dirty="0"/>
              <a:t>WebDAV</a:t>
            </a:r>
            <a:endParaRPr lang="zh-TW" altLang="en-US" dirty="0"/>
          </a:p>
        </p:txBody>
      </p:sp>
      <p:sp>
        <p:nvSpPr>
          <p:cNvPr id="4" name="文字方塊 3">
            <a:extLst>
              <a:ext uri="{FF2B5EF4-FFF2-40B4-BE49-F238E27FC236}">
                <a16:creationId xmlns:a16="http://schemas.microsoft.com/office/drawing/2014/main" id="{CB429BF1-E745-4056-87F6-E80AECF1D910}"/>
              </a:ext>
            </a:extLst>
          </p:cNvPr>
          <p:cNvSpPr txBox="1"/>
          <p:nvPr/>
        </p:nvSpPr>
        <p:spPr>
          <a:xfrm>
            <a:off x="632197" y="876300"/>
            <a:ext cx="5826018" cy="461665"/>
          </a:xfrm>
          <a:prstGeom prst="rect">
            <a:avLst/>
          </a:prstGeom>
          <a:noFill/>
        </p:spPr>
        <p:txBody>
          <a:bodyPr wrap="none" rtlCol="0">
            <a:spAutoFit/>
          </a:bodyPr>
          <a:lstStyle/>
          <a:p>
            <a:r>
              <a:rPr lang="zh-TW" altLang="en-US" sz="2400" dirty="0"/>
              <a:t>在</a:t>
            </a:r>
            <a:r>
              <a:rPr lang="en-US" altLang="zh-TW" sz="2400" dirty="0" err="1"/>
              <a:t>metasploit</a:t>
            </a:r>
            <a:r>
              <a:rPr lang="zh-TW" altLang="en-US" sz="2400" dirty="0"/>
              <a:t>中搜尋與</a:t>
            </a:r>
            <a:r>
              <a:rPr lang="en-US" altLang="zh-TW" sz="2400" dirty="0"/>
              <a:t>HTTP PUT</a:t>
            </a:r>
            <a:r>
              <a:rPr lang="zh-TW" altLang="en-US" sz="2400" dirty="0"/>
              <a:t>相關的模組</a:t>
            </a:r>
          </a:p>
        </p:txBody>
      </p:sp>
      <p:pic>
        <p:nvPicPr>
          <p:cNvPr id="5" name="圖片 4">
            <a:extLst>
              <a:ext uri="{FF2B5EF4-FFF2-40B4-BE49-F238E27FC236}">
                <a16:creationId xmlns:a16="http://schemas.microsoft.com/office/drawing/2014/main" id="{566022EE-38C5-4AC7-A26E-583C5AAD245B}"/>
              </a:ext>
            </a:extLst>
          </p:cNvPr>
          <p:cNvPicPr>
            <a:picLocks noChangeAspect="1"/>
          </p:cNvPicPr>
          <p:nvPr/>
        </p:nvPicPr>
        <p:blipFill rotWithShape="1">
          <a:blip r:embed="rId2"/>
          <a:srcRect t="15240" r="43906" b="63991"/>
          <a:stretch/>
        </p:blipFill>
        <p:spPr>
          <a:xfrm>
            <a:off x="632197" y="1337965"/>
            <a:ext cx="8168745" cy="1638301"/>
          </a:xfrm>
          <a:prstGeom prst="rect">
            <a:avLst/>
          </a:prstGeom>
        </p:spPr>
      </p:pic>
      <p:pic>
        <p:nvPicPr>
          <p:cNvPr id="6" name="圖片 5">
            <a:extLst>
              <a:ext uri="{FF2B5EF4-FFF2-40B4-BE49-F238E27FC236}">
                <a16:creationId xmlns:a16="http://schemas.microsoft.com/office/drawing/2014/main" id="{296608CB-6F78-454A-9E3F-4F31B5C273B7}"/>
              </a:ext>
            </a:extLst>
          </p:cNvPr>
          <p:cNvPicPr>
            <a:picLocks noChangeAspect="1"/>
          </p:cNvPicPr>
          <p:nvPr/>
        </p:nvPicPr>
        <p:blipFill rotWithShape="1">
          <a:blip r:embed="rId3"/>
          <a:srcRect t="51875" r="50000" b="19029"/>
          <a:stretch/>
        </p:blipFill>
        <p:spPr>
          <a:xfrm>
            <a:off x="632197" y="3985915"/>
            <a:ext cx="7496175" cy="2362794"/>
          </a:xfrm>
          <a:prstGeom prst="rect">
            <a:avLst/>
          </a:prstGeom>
        </p:spPr>
      </p:pic>
      <p:sp>
        <p:nvSpPr>
          <p:cNvPr id="7" name="文字方塊 6">
            <a:extLst>
              <a:ext uri="{FF2B5EF4-FFF2-40B4-BE49-F238E27FC236}">
                <a16:creationId xmlns:a16="http://schemas.microsoft.com/office/drawing/2014/main" id="{878451D2-45CF-4168-9D52-06CFB930B1BF}"/>
              </a:ext>
            </a:extLst>
          </p:cNvPr>
          <p:cNvSpPr txBox="1"/>
          <p:nvPr/>
        </p:nvSpPr>
        <p:spPr>
          <a:xfrm>
            <a:off x="613941" y="3524250"/>
            <a:ext cx="4056688" cy="461665"/>
          </a:xfrm>
          <a:prstGeom prst="rect">
            <a:avLst/>
          </a:prstGeom>
          <a:noFill/>
        </p:spPr>
        <p:txBody>
          <a:bodyPr wrap="none" rtlCol="0">
            <a:spAutoFit/>
          </a:bodyPr>
          <a:lstStyle/>
          <a:p>
            <a:r>
              <a:rPr lang="zh-TW" altLang="en-US" sz="2400" dirty="0"/>
              <a:t>使用</a:t>
            </a:r>
            <a:r>
              <a:rPr lang="en-US" altLang="zh-TW" sz="2400" dirty="0" err="1"/>
              <a:t>http_put</a:t>
            </a:r>
            <a:r>
              <a:rPr lang="zh-TW" altLang="en-US" sz="2400" dirty="0"/>
              <a:t>模組並設定參數</a:t>
            </a:r>
          </a:p>
        </p:txBody>
      </p:sp>
      <p:sp>
        <p:nvSpPr>
          <p:cNvPr id="8" name="文字方塊 7">
            <a:extLst>
              <a:ext uri="{FF2B5EF4-FFF2-40B4-BE49-F238E27FC236}">
                <a16:creationId xmlns:a16="http://schemas.microsoft.com/office/drawing/2014/main" id="{3FA70C20-1E4A-4BBD-8669-B06336EB04FF}"/>
              </a:ext>
            </a:extLst>
          </p:cNvPr>
          <p:cNvSpPr txBox="1"/>
          <p:nvPr/>
        </p:nvSpPr>
        <p:spPr>
          <a:xfrm>
            <a:off x="8248650" y="4314468"/>
            <a:ext cx="3860288" cy="1938992"/>
          </a:xfrm>
          <a:prstGeom prst="rect">
            <a:avLst/>
          </a:prstGeom>
          <a:solidFill>
            <a:schemeClr val="accent6">
              <a:lumMod val="20000"/>
              <a:lumOff val="80000"/>
            </a:schemeClr>
          </a:solidFill>
        </p:spPr>
        <p:txBody>
          <a:bodyPr wrap="none" rtlCol="0">
            <a:spAutoFit/>
          </a:bodyPr>
          <a:lstStyle/>
          <a:p>
            <a:r>
              <a:rPr lang="en-US" altLang="zh-TW" sz="2400" dirty="0" err="1"/>
              <a:t>test.php</a:t>
            </a:r>
            <a:r>
              <a:rPr lang="zh-TW" altLang="en-US" sz="2400" dirty="0"/>
              <a:t>內容</a:t>
            </a:r>
            <a:r>
              <a:rPr lang="en-US" altLang="zh-TW" sz="2400" dirty="0"/>
              <a:t>(FILEDATA</a:t>
            </a:r>
            <a:r>
              <a:rPr lang="zh-TW" altLang="en-US" sz="2400" dirty="0"/>
              <a:t>參數</a:t>
            </a:r>
            <a:r>
              <a:rPr lang="en-US" altLang="zh-TW" sz="2400" dirty="0"/>
              <a:t>):</a:t>
            </a:r>
          </a:p>
          <a:p>
            <a:endParaRPr lang="en-US" altLang="zh-TW" sz="2400" dirty="0"/>
          </a:p>
          <a:p>
            <a:r>
              <a:rPr lang="en-US" altLang="zh-TW" sz="2400" dirty="0"/>
              <a:t>&lt;?php</a:t>
            </a:r>
          </a:p>
          <a:p>
            <a:r>
              <a:rPr lang="en-US" altLang="zh-TW" sz="2400" dirty="0" err="1"/>
              <a:t>phpinfo</a:t>
            </a:r>
            <a:r>
              <a:rPr lang="en-US" altLang="zh-TW" sz="2400" dirty="0"/>
              <a:t>();</a:t>
            </a:r>
          </a:p>
          <a:p>
            <a:r>
              <a:rPr lang="en-US" altLang="zh-TW" sz="2400" dirty="0"/>
              <a:t>?&gt;</a:t>
            </a:r>
          </a:p>
        </p:txBody>
      </p:sp>
    </p:spTree>
    <p:extLst>
      <p:ext uri="{BB962C8B-B14F-4D97-AF65-F5344CB8AC3E}">
        <p14:creationId xmlns:p14="http://schemas.microsoft.com/office/powerpoint/2010/main" val="4260614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CADA98F-F216-4BA1-9345-A7F76722A9B7}"/>
              </a:ext>
            </a:extLst>
          </p:cNvPr>
          <p:cNvPicPr>
            <a:picLocks noChangeAspect="1"/>
          </p:cNvPicPr>
          <p:nvPr/>
        </p:nvPicPr>
        <p:blipFill rotWithShape="1">
          <a:blip r:embed="rId2"/>
          <a:srcRect t="8750" r="49375" b="8462"/>
          <a:stretch/>
        </p:blipFill>
        <p:spPr>
          <a:xfrm>
            <a:off x="5665853" y="1085850"/>
            <a:ext cx="6172200" cy="5467350"/>
          </a:xfrm>
          <a:prstGeom prst="rect">
            <a:avLst/>
          </a:prstGeom>
        </p:spPr>
      </p:pic>
      <p:sp>
        <p:nvSpPr>
          <p:cNvPr id="4" name="文字版面配置區 1">
            <a:extLst>
              <a:ext uri="{FF2B5EF4-FFF2-40B4-BE49-F238E27FC236}">
                <a16:creationId xmlns:a16="http://schemas.microsoft.com/office/drawing/2014/main" id="{5C9F3FB9-B0E6-4FE3-96DA-109D9E4BE097}"/>
              </a:ext>
            </a:extLst>
          </p:cNvPr>
          <p:cNvSpPr>
            <a:spLocks noGrp="1"/>
          </p:cNvSpPr>
          <p:nvPr>
            <p:ph type="body" sz="quarter" idx="10"/>
          </p:nvPr>
        </p:nvSpPr>
        <p:spPr>
          <a:xfrm>
            <a:off x="228600" y="209550"/>
            <a:ext cx="5221288" cy="584200"/>
          </a:xfrm>
        </p:spPr>
        <p:txBody>
          <a:bodyPr/>
          <a:lstStyle/>
          <a:p>
            <a:r>
              <a:rPr lang="en-US" altLang="zh-TW" dirty="0"/>
              <a:t>WebDAV</a:t>
            </a:r>
            <a:endParaRPr lang="zh-TW" altLang="en-US" dirty="0"/>
          </a:p>
        </p:txBody>
      </p:sp>
      <p:sp>
        <p:nvSpPr>
          <p:cNvPr id="5" name="文字方塊 4">
            <a:extLst>
              <a:ext uri="{FF2B5EF4-FFF2-40B4-BE49-F238E27FC236}">
                <a16:creationId xmlns:a16="http://schemas.microsoft.com/office/drawing/2014/main" id="{3A0743FB-8FCB-4FAE-A972-6C0930897B8F}"/>
              </a:ext>
            </a:extLst>
          </p:cNvPr>
          <p:cNvSpPr txBox="1"/>
          <p:nvPr/>
        </p:nvSpPr>
        <p:spPr>
          <a:xfrm>
            <a:off x="500142" y="1247775"/>
            <a:ext cx="2339102" cy="461665"/>
          </a:xfrm>
          <a:prstGeom prst="rect">
            <a:avLst/>
          </a:prstGeom>
          <a:noFill/>
        </p:spPr>
        <p:txBody>
          <a:bodyPr wrap="none" rtlCol="0">
            <a:spAutoFit/>
          </a:bodyPr>
          <a:lstStyle/>
          <a:p>
            <a:r>
              <a:rPr lang="zh-TW" altLang="en-US" sz="2400" dirty="0"/>
              <a:t>上傳並執行成功</a:t>
            </a:r>
          </a:p>
        </p:txBody>
      </p:sp>
      <p:pic>
        <p:nvPicPr>
          <p:cNvPr id="6" name="圖片 5">
            <a:extLst>
              <a:ext uri="{FF2B5EF4-FFF2-40B4-BE49-F238E27FC236}">
                <a16:creationId xmlns:a16="http://schemas.microsoft.com/office/drawing/2014/main" id="{09432B01-477F-4508-A9F9-36C4CA4A3F8B}"/>
              </a:ext>
            </a:extLst>
          </p:cNvPr>
          <p:cNvPicPr>
            <a:picLocks noChangeAspect="1"/>
          </p:cNvPicPr>
          <p:nvPr/>
        </p:nvPicPr>
        <p:blipFill rotWithShape="1">
          <a:blip r:embed="rId3"/>
          <a:srcRect l="-937" t="43221" r="67655" b="47933"/>
          <a:stretch/>
        </p:blipFill>
        <p:spPr>
          <a:xfrm>
            <a:off x="353947" y="3084511"/>
            <a:ext cx="6681891" cy="962025"/>
          </a:xfrm>
          <a:prstGeom prst="rect">
            <a:avLst/>
          </a:prstGeom>
        </p:spPr>
      </p:pic>
    </p:spTree>
    <p:extLst>
      <p:ext uri="{BB962C8B-B14F-4D97-AF65-F5344CB8AC3E}">
        <p14:creationId xmlns:p14="http://schemas.microsoft.com/office/powerpoint/2010/main" val="3485005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5 : </a:t>
            </a:r>
            <a:r>
              <a:rPr lang="zh-TW" altLang="en-US" sz="6600" dirty="0">
                <a:latin typeface="標楷體" panose="03000509000000000000" pitchFamily="65" charset="-120"/>
                <a:ea typeface="標楷體" panose="03000509000000000000" pitchFamily="65" charset="-120"/>
              </a:rPr>
              <a:t>滲透測試</a:t>
            </a:r>
            <a:r>
              <a:rPr lang="en-US" altLang="zh-TW" sz="6600" dirty="0">
                <a:latin typeface="標楷體" panose="03000509000000000000" pitchFamily="65" charset="-120"/>
                <a:ea typeface="標楷體" panose="03000509000000000000" pitchFamily="65" charset="-120"/>
              </a:rPr>
              <a:t>–</a:t>
            </a:r>
          </a:p>
          <a:p>
            <a:pPr algn="ctr"/>
            <a:r>
              <a:rPr lang="en-US" altLang="zh-TW" sz="6600" dirty="0">
                <a:latin typeface="標楷體" panose="03000509000000000000" pitchFamily="65" charset="-120"/>
                <a:ea typeface="標楷體" panose="03000509000000000000" pitchFamily="65" charset="-120"/>
              </a:rPr>
              <a:t>WordPress</a:t>
            </a:r>
          </a:p>
        </p:txBody>
      </p:sp>
      <p:pic>
        <p:nvPicPr>
          <p:cNvPr id="3" name="圖片 2">
            <a:extLst>
              <a:ext uri="{FF2B5EF4-FFF2-40B4-BE49-F238E27FC236}">
                <a16:creationId xmlns:a16="http://schemas.microsoft.com/office/drawing/2014/main" id="{FE0491CA-9BCD-41A1-9CD0-72E12DE0B380}"/>
              </a:ext>
            </a:extLst>
          </p:cNvPr>
          <p:cNvPicPr>
            <a:picLocks noChangeAspect="1"/>
          </p:cNvPicPr>
          <p:nvPr/>
        </p:nvPicPr>
        <p:blipFill rotWithShape="1">
          <a:blip r:embed="rId2"/>
          <a:srcRect l="50000" t="41202" r="9766" b="55769"/>
          <a:stretch/>
        </p:blipFill>
        <p:spPr>
          <a:xfrm>
            <a:off x="139503" y="4914899"/>
            <a:ext cx="11912994" cy="485775"/>
          </a:xfrm>
          <a:prstGeom prst="rect">
            <a:avLst/>
          </a:prstGeom>
        </p:spPr>
      </p:pic>
    </p:spTree>
    <p:extLst>
      <p:ext uri="{BB962C8B-B14F-4D97-AF65-F5344CB8AC3E}">
        <p14:creationId xmlns:p14="http://schemas.microsoft.com/office/powerpoint/2010/main" val="304325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9937748-6E01-485B-92A2-3EAA61AEE63A}"/>
              </a:ext>
            </a:extLst>
          </p:cNvPr>
          <p:cNvSpPr>
            <a:spLocks noGrp="1"/>
          </p:cNvSpPr>
          <p:nvPr>
            <p:ph type="body" sz="quarter" idx="10"/>
          </p:nvPr>
        </p:nvSpPr>
        <p:spPr/>
        <p:txBody>
          <a:bodyPr/>
          <a:lstStyle/>
          <a:p>
            <a:r>
              <a:rPr lang="en-US" altLang="zh-TW" dirty="0"/>
              <a:t>WordPress</a:t>
            </a:r>
            <a:endParaRPr lang="zh-TW" altLang="en-US" dirty="0"/>
          </a:p>
        </p:txBody>
      </p:sp>
      <p:pic>
        <p:nvPicPr>
          <p:cNvPr id="3" name="圖片 2">
            <a:extLst>
              <a:ext uri="{FF2B5EF4-FFF2-40B4-BE49-F238E27FC236}">
                <a16:creationId xmlns:a16="http://schemas.microsoft.com/office/drawing/2014/main" id="{42BD5425-1FB1-4909-98F5-3304E1A8D004}"/>
              </a:ext>
            </a:extLst>
          </p:cNvPr>
          <p:cNvPicPr>
            <a:picLocks noChangeAspect="1"/>
          </p:cNvPicPr>
          <p:nvPr/>
        </p:nvPicPr>
        <p:blipFill rotWithShape="1">
          <a:blip r:embed="rId2"/>
          <a:srcRect t="13221" r="78281" b="14086"/>
          <a:stretch/>
        </p:blipFill>
        <p:spPr>
          <a:xfrm>
            <a:off x="1343025" y="1743074"/>
            <a:ext cx="2647950" cy="4800601"/>
          </a:xfrm>
          <a:prstGeom prst="rect">
            <a:avLst/>
          </a:prstGeom>
        </p:spPr>
      </p:pic>
      <p:sp>
        <p:nvSpPr>
          <p:cNvPr id="4" name="文字方塊 3">
            <a:extLst>
              <a:ext uri="{FF2B5EF4-FFF2-40B4-BE49-F238E27FC236}">
                <a16:creationId xmlns:a16="http://schemas.microsoft.com/office/drawing/2014/main" id="{8C087636-B4FE-495E-AEBA-FE22A64142E5}"/>
              </a:ext>
            </a:extLst>
          </p:cNvPr>
          <p:cNvSpPr txBox="1"/>
          <p:nvPr/>
        </p:nvSpPr>
        <p:spPr>
          <a:xfrm>
            <a:off x="638175" y="882538"/>
            <a:ext cx="10848975" cy="830997"/>
          </a:xfrm>
          <a:prstGeom prst="rect">
            <a:avLst/>
          </a:prstGeom>
          <a:noFill/>
        </p:spPr>
        <p:txBody>
          <a:bodyPr wrap="square" rtlCol="0">
            <a:spAutoFit/>
          </a:bodyPr>
          <a:lstStyle/>
          <a:p>
            <a:r>
              <a:rPr lang="zh-TW" altLang="en-US" sz="2400" dirty="0"/>
              <a:t>在</a:t>
            </a:r>
            <a:r>
              <a:rPr lang="en-US" altLang="zh-TW" sz="2400" dirty="0"/>
              <a:t>8585</a:t>
            </a:r>
            <a:r>
              <a:rPr lang="zh-TW" altLang="en-US" sz="2400" dirty="0"/>
              <a:t> </a:t>
            </a:r>
            <a:r>
              <a:rPr lang="en-US" altLang="zh-TW" sz="2400" dirty="0"/>
              <a:t>port</a:t>
            </a:r>
            <a:r>
              <a:rPr lang="zh-TW" altLang="en-US" sz="2400" dirty="0"/>
              <a:t>中運行的</a:t>
            </a:r>
            <a:r>
              <a:rPr lang="en-US" altLang="zh-TW" sz="2400" dirty="0"/>
              <a:t>WampServer</a:t>
            </a:r>
            <a:r>
              <a:rPr lang="zh-TW" altLang="en-US" sz="2400" dirty="0"/>
              <a:t>網頁服務當中可以看到有</a:t>
            </a:r>
            <a:r>
              <a:rPr lang="en-US" altLang="zh-TW" sz="2400" dirty="0"/>
              <a:t>WordPress</a:t>
            </a:r>
            <a:r>
              <a:rPr lang="zh-TW" altLang="en-US" sz="2400" dirty="0"/>
              <a:t>的服務</a:t>
            </a:r>
            <a:endParaRPr lang="en-US" altLang="zh-TW" sz="2400" dirty="0"/>
          </a:p>
          <a:p>
            <a:r>
              <a:rPr lang="zh-TW" altLang="en-US" sz="2400" dirty="0"/>
              <a:t>雖然無法直接訪問，但可以知道</a:t>
            </a:r>
            <a:r>
              <a:rPr lang="en-US" altLang="zh-TW" sz="2400" dirty="0"/>
              <a:t>WordPress</a:t>
            </a:r>
            <a:r>
              <a:rPr lang="zh-TW" altLang="en-US" sz="2400" dirty="0"/>
              <a:t>運行在 </a:t>
            </a:r>
            <a:r>
              <a:rPr lang="en-US" altLang="zh-TW" sz="2400" dirty="0"/>
              <a:t>10.0.2.4:8585/wordpress</a:t>
            </a:r>
            <a:r>
              <a:rPr lang="zh-TW" altLang="en-US" sz="2400" dirty="0"/>
              <a:t>底下</a:t>
            </a:r>
          </a:p>
        </p:txBody>
      </p:sp>
      <p:sp>
        <p:nvSpPr>
          <p:cNvPr id="5" name="矩形 4">
            <a:extLst>
              <a:ext uri="{FF2B5EF4-FFF2-40B4-BE49-F238E27FC236}">
                <a16:creationId xmlns:a16="http://schemas.microsoft.com/office/drawing/2014/main" id="{395E462F-FFF6-4BB9-BB66-F5110556320C}"/>
              </a:ext>
            </a:extLst>
          </p:cNvPr>
          <p:cNvSpPr/>
          <p:nvPr/>
        </p:nvSpPr>
        <p:spPr>
          <a:xfrm>
            <a:off x="2255520" y="6069874"/>
            <a:ext cx="827314" cy="391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630A5E19-9C23-4AD7-A7B2-95620C834905}"/>
              </a:ext>
            </a:extLst>
          </p:cNvPr>
          <p:cNvPicPr>
            <a:picLocks noChangeAspect="1"/>
          </p:cNvPicPr>
          <p:nvPr/>
        </p:nvPicPr>
        <p:blipFill rotWithShape="1">
          <a:blip r:embed="rId3"/>
          <a:srcRect l="4214" t="12714" r="51714" b="46408"/>
          <a:stretch/>
        </p:blipFill>
        <p:spPr>
          <a:xfrm>
            <a:off x="5756366" y="3429000"/>
            <a:ext cx="5373188" cy="2699658"/>
          </a:xfrm>
          <a:prstGeom prst="rect">
            <a:avLst/>
          </a:prstGeom>
        </p:spPr>
      </p:pic>
    </p:spTree>
    <p:extLst>
      <p:ext uri="{BB962C8B-B14F-4D97-AF65-F5344CB8AC3E}">
        <p14:creationId xmlns:p14="http://schemas.microsoft.com/office/powerpoint/2010/main" val="2010325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1">
            <a:extLst>
              <a:ext uri="{FF2B5EF4-FFF2-40B4-BE49-F238E27FC236}">
                <a16:creationId xmlns:a16="http://schemas.microsoft.com/office/drawing/2014/main" id="{9AB481EF-2422-4134-B0FF-84FAE2688710}"/>
              </a:ext>
            </a:extLst>
          </p:cNvPr>
          <p:cNvSpPr>
            <a:spLocks noGrp="1"/>
          </p:cNvSpPr>
          <p:nvPr>
            <p:ph type="body" sz="quarter" idx="10"/>
          </p:nvPr>
        </p:nvSpPr>
        <p:spPr>
          <a:xfrm>
            <a:off x="228600" y="209550"/>
            <a:ext cx="5221224" cy="584775"/>
          </a:xfrm>
        </p:spPr>
        <p:txBody>
          <a:bodyPr/>
          <a:lstStyle/>
          <a:p>
            <a:r>
              <a:rPr lang="en-US" altLang="zh-TW" dirty="0"/>
              <a:t>WordPress</a:t>
            </a:r>
            <a:endParaRPr lang="zh-TW" altLang="en-US" dirty="0"/>
          </a:p>
        </p:txBody>
      </p:sp>
      <p:sp>
        <p:nvSpPr>
          <p:cNvPr id="5" name="文字方塊 4">
            <a:extLst>
              <a:ext uri="{FF2B5EF4-FFF2-40B4-BE49-F238E27FC236}">
                <a16:creationId xmlns:a16="http://schemas.microsoft.com/office/drawing/2014/main" id="{5E4E9748-B199-4E76-8D13-B555A914B3DE}"/>
              </a:ext>
            </a:extLst>
          </p:cNvPr>
          <p:cNvSpPr txBox="1"/>
          <p:nvPr/>
        </p:nvSpPr>
        <p:spPr>
          <a:xfrm>
            <a:off x="940525" y="888274"/>
            <a:ext cx="9852312" cy="461665"/>
          </a:xfrm>
          <a:prstGeom prst="rect">
            <a:avLst/>
          </a:prstGeom>
          <a:noFill/>
        </p:spPr>
        <p:txBody>
          <a:bodyPr wrap="none" rtlCol="0">
            <a:spAutoFit/>
          </a:bodyPr>
          <a:lstStyle/>
          <a:p>
            <a:r>
              <a:rPr lang="zh-TW" altLang="en-US" sz="2400" dirty="0"/>
              <a:t>在</a:t>
            </a:r>
            <a:r>
              <a:rPr lang="en-US" altLang="zh-TW" sz="2400" dirty="0"/>
              <a:t>Kali</a:t>
            </a:r>
            <a:r>
              <a:rPr lang="zh-TW" altLang="en-US" sz="2400" dirty="0"/>
              <a:t> </a:t>
            </a:r>
            <a:r>
              <a:rPr lang="en-US" altLang="zh-TW" sz="2400" dirty="0"/>
              <a:t>Linux</a:t>
            </a:r>
            <a:r>
              <a:rPr lang="zh-TW" altLang="en-US" sz="2400" dirty="0"/>
              <a:t>中有預裝一個專門對</a:t>
            </a:r>
            <a:r>
              <a:rPr lang="en-US" altLang="zh-TW" sz="2400" dirty="0"/>
              <a:t>WordPress</a:t>
            </a:r>
            <a:r>
              <a:rPr lang="zh-TW" altLang="en-US" sz="2400" dirty="0"/>
              <a:t>進行滲透測試的套件 </a:t>
            </a:r>
            <a:r>
              <a:rPr lang="en-US" altLang="zh-TW" sz="2400" dirty="0"/>
              <a:t>– </a:t>
            </a:r>
            <a:r>
              <a:rPr lang="en-US" altLang="zh-TW" sz="2400" b="1" dirty="0">
                <a:solidFill>
                  <a:srgbClr val="FF0000"/>
                </a:solidFill>
                <a:effectLst>
                  <a:outerShdw blurRad="38100" dist="38100" dir="2700000" algn="tl">
                    <a:srgbClr val="000000">
                      <a:alpha val="43137"/>
                    </a:srgbClr>
                  </a:outerShdw>
                </a:effectLst>
              </a:rPr>
              <a:t>WPScan</a:t>
            </a:r>
            <a:endParaRPr lang="zh-TW" altLang="en-US" sz="2400" b="1" dirty="0">
              <a:solidFill>
                <a:srgbClr val="FF0000"/>
              </a:solidFill>
              <a:effectLst>
                <a:outerShdw blurRad="38100" dist="38100" dir="2700000" algn="tl">
                  <a:srgbClr val="000000">
                    <a:alpha val="43137"/>
                  </a:srgbClr>
                </a:outerShdw>
              </a:effectLst>
            </a:endParaRPr>
          </a:p>
        </p:txBody>
      </p:sp>
      <p:pic>
        <p:nvPicPr>
          <p:cNvPr id="1026" name="Picture 2" descr="WPScan logo">
            <a:extLst>
              <a:ext uri="{FF2B5EF4-FFF2-40B4-BE49-F238E27FC236}">
                <a16:creationId xmlns:a16="http://schemas.microsoft.com/office/drawing/2014/main" id="{DF83CE75-5AA3-4BB6-8127-501E28E89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307" y="1443888"/>
            <a:ext cx="3861707" cy="15215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FF9EA12-AE41-46E6-B695-2329D9F11760}"/>
              </a:ext>
            </a:extLst>
          </p:cNvPr>
          <p:cNvSpPr/>
          <p:nvPr/>
        </p:nvSpPr>
        <p:spPr>
          <a:xfrm>
            <a:off x="940525" y="2436112"/>
            <a:ext cx="7802880" cy="1569660"/>
          </a:xfrm>
          <a:prstGeom prst="rect">
            <a:avLst/>
          </a:prstGeom>
        </p:spPr>
        <p:txBody>
          <a:bodyPr wrap="square">
            <a:spAutoFit/>
          </a:bodyPr>
          <a:lstStyle/>
          <a:p>
            <a:r>
              <a:rPr lang="en-US" altLang="zh-TW" sz="2400" i="1" dirty="0"/>
              <a:t>WPScan is a free, for non-commercial use, black box WordPress vulnerability scanner written for security professionals and blog maintainers to test the security of their sites.     - WPScan Official Site</a:t>
            </a:r>
            <a:endParaRPr lang="zh-TW" altLang="en-US" sz="2400" i="1" dirty="0"/>
          </a:p>
        </p:txBody>
      </p:sp>
      <p:sp>
        <p:nvSpPr>
          <p:cNvPr id="7" name="矩形 6">
            <a:extLst>
              <a:ext uri="{FF2B5EF4-FFF2-40B4-BE49-F238E27FC236}">
                <a16:creationId xmlns:a16="http://schemas.microsoft.com/office/drawing/2014/main" id="{3E195D1A-A26F-4F97-B552-3007EDD9A6DA}"/>
              </a:ext>
            </a:extLst>
          </p:cNvPr>
          <p:cNvSpPr/>
          <p:nvPr/>
        </p:nvSpPr>
        <p:spPr>
          <a:xfrm>
            <a:off x="8992391" y="2759277"/>
            <a:ext cx="2696957" cy="461665"/>
          </a:xfrm>
          <a:prstGeom prst="rect">
            <a:avLst/>
          </a:prstGeom>
        </p:spPr>
        <p:txBody>
          <a:bodyPr wrap="none">
            <a:spAutoFit/>
          </a:bodyPr>
          <a:lstStyle/>
          <a:p>
            <a:r>
              <a:rPr lang="en-US" altLang="zh-TW" sz="2400" dirty="0"/>
              <a:t>https://wpscan.org/</a:t>
            </a:r>
            <a:endParaRPr lang="zh-TW" altLang="en-US" sz="2400" dirty="0"/>
          </a:p>
        </p:txBody>
      </p:sp>
      <p:sp>
        <p:nvSpPr>
          <p:cNvPr id="8" name="矩形 7">
            <a:extLst>
              <a:ext uri="{FF2B5EF4-FFF2-40B4-BE49-F238E27FC236}">
                <a16:creationId xmlns:a16="http://schemas.microsoft.com/office/drawing/2014/main" id="{1B608F26-6F36-404D-BE64-A9BEAC8D42FC}"/>
              </a:ext>
            </a:extLst>
          </p:cNvPr>
          <p:cNvSpPr/>
          <p:nvPr/>
        </p:nvSpPr>
        <p:spPr>
          <a:xfrm>
            <a:off x="940525" y="4674830"/>
            <a:ext cx="5705280" cy="646331"/>
          </a:xfrm>
          <a:prstGeom prst="rect">
            <a:avLst/>
          </a:prstGeom>
          <a:solidFill>
            <a:schemeClr val="accent6">
              <a:lumMod val="20000"/>
              <a:lumOff val="80000"/>
            </a:schemeClr>
          </a:solidFill>
        </p:spPr>
        <p:txBody>
          <a:bodyPr wrap="none">
            <a:spAutoFit/>
          </a:bodyPr>
          <a:lstStyle/>
          <a:p>
            <a:r>
              <a:rPr lang="en-US" altLang="zh-CN" dirty="0"/>
              <a:t>WPScan</a:t>
            </a:r>
            <a:r>
              <a:rPr lang="zh-CN" altLang="en-US" dirty="0"/>
              <a:t>使用完整教程之记一次对</a:t>
            </a:r>
            <a:r>
              <a:rPr lang="en-US" altLang="zh-CN" dirty="0"/>
              <a:t>WordPress</a:t>
            </a:r>
            <a:r>
              <a:rPr lang="zh-CN" altLang="en-US" dirty="0"/>
              <a:t>的渗透过程</a:t>
            </a:r>
            <a:r>
              <a:rPr lang="en-US" altLang="zh-CN" dirty="0"/>
              <a:t>:</a:t>
            </a:r>
          </a:p>
          <a:p>
            <a:r>
              <a:rPr lang="en-US" altLang="zh-TW" dirty="0">
                <a:hlinkClick r:id="rId3"/>
              </a:rPr>
              <a:t>https://xz.aliyun.com/t/2794</a:t>
            </a:r>
            <a:endParaRPr lang="zh-TW" altLang="en-US" dirty="0"/>
          </a:p>
        </p:txBody>
      </p:sp>
    </p:spTree>
    <p:extLst>
      <p:ext uri="{BB962C8B-B14F-4D97-AF65-F5344CB8AC3E}">
        <p14:creationId xmlns:p14="http://schemas.microsoft.com/office/powerpoint/2010/main" val="3898930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D794E05E-7417-4137-ABAA-748AFFD06EEA}"/>
              </a:ext>
            </a:extLst>
          </p:cNvPr>
          <p:cNvSpPr>
            <a:spLocks noGrp="1"/>
          </p:cNvSpPr>
          <p:nvPr>
            <p:ph type="body" sz="quarter" idx="10"/>
          </p:nvPr>
        </p:nvSpPr>
        <p:spPr>
          <a:xfrm>
            <a:off x="228600" y="209550"/>
            <a:ext cx="5221224" cy="584775"/>
          </a:xfrm>
        </p:spPr>
        <p:txBody>
          <a:bodyPr/>
          <a:lstStyle/>
          <a:p>
            <a:r>
              <a:rPr lang="en-US" altLang="zh-TW" dirty="0"/>
              <a:t>WordPress</a:t>
            </a:r>
            <a:endParaRPr lang="zh-TW" altLang="en-US" dirty="0"/>
          </a:p>
        </p:txBody>
      </p:sp>
      <p:pic>
        <p:nvPicPr>
          <p:cNvPr id="4" name="圖片 3">
            <a:extLst>
              <a:ext uri="{FF2B5EF4-FFF2-40B4-BE49-F238E27FC236}">
                <a16:creationId xmlns:a16="http://schemas.microsoft.com/office/drawing/2014/main" id="{3A2DF117-9DFA-43EB-B622-D50BCBAF3233}"/>
              </a:ext>
            </a:extLst>
          </p:cNvPr>
          <p:cNvPicPr>
            <a:picLocks noChangeAspect="1"/>
          </p:cNvPicPr>
          <p:nvPr/>
        </p:nvPicPr>
        <p:blipFill rotWithShape="1">
          <a:blip r:embed="rId2"/>
          <a:srcRect l="3286" t="12583" r="59643" b="57351"/>
          <a:stretch/>
        </p:blipFill>
        <p:spPr>
          <a:xfrm>
            <a:off x="931817" y="1367531"/>
            <a:ext cx="5495107" cy="2414036"/>
          </a:xfrm>
          <a:prstGeom prst="rect">
            <a:avLst/>
          </a:prstGeom>
        </p:spPr>
      </p:pic>
      <p:sp>
        <p:nvSpPr>
          <p:cNvPr id="5" name="文字方塊 4">
            <a:extLst>
              <a:ext uri="{FF2B5EF4-FFF2-40B4-BE49-F238E27FC236}">
                <a16:creationId xmlns:a16="http://schemas.microsoft.com/office/drawing/2014/main" id="{98878FE8-4743-494F-8F34-D97886B26FF2}"/>
              </a:ext>
            </a:extLst>
          </p:cNvPr>
          <p:cNvSpPr txBox="1"/>
          <p:nvPr/>
        </p:nvSpPr>
        <p:spPr>
          <a:xfrm>
            <a:off x="853439" y="803144"/>
            <a:ext cx="5908669" cy="461665"/>
          </a:xfrm>
          <a:prstGeom prst="rect">
            <a:avLst/>
          </a:prstGeom>
          <a:noFill/>
        </p:spPr>
        <p:txBody>
          <a:bodyPr wrap="none" rtlCol="0">
            <a:spAutoFit/>
          </a:bodyPr>
          <a:lstStyle/>
          <a:p>
            <a:r>
              <a:rPr lang="en-US" altLang="zh-TW" sz="2400" b="1" dirty="0">
                <a:solidFill>
                  <a:schemeClr val="accent2"/>
                </a:solidFill>
                <a:effectLst>
                  <a:outerShdw blurRad="38100" dist="38100" dir="2700000" algn="tl">
                    <a:srgbClr val="000000">
                      <a:alpha val="43137"/>
                    </a:srgbClr>
                  </a:outerShdw>
                </a:effectLst>
              </a:rPr>
              <a:t>wpscan --url http://10.0.2.4:8585/wordpress</a:t>
            </a:r>
            <a:endParaRPr lang="zh-TW" altLang="en-US" sz="2400" b="1" dirty="0">
              <a:solidFill>
                <a:schemeClr val="accent2"/>
              </a:solidFill>
              <a:effectLst>
                <a:outerShdw blurRad="38100" dist="38100" dir="2700000" algn="tl">
                  <a:srgbClr val="000000">
                    <a:alpha val="43137"/>
                  </a:srgbClr>
                </a:outerShdw>
              </a:effectLst>
            </a:endParaRPr>
          </a:p>
        </p:txBody>
      </p:sp>
      <p:sp>
        <p:nvSpPr>
          <p:cNvPr id="6" name="文字方塊 5">
            <a:extLst>
              <a:ext uri="{FF2B5EF4-FFF2-40B4-BE49-F238E27FC236}">
                <a16:creationId xmlns:a16="http://schemas.microsoft.com/office/drawing/2014/main" id="{570C995F-0852-4C76-A71F-62682A92D38C}"/>
              </a:ext>
            </a:extLst>
          </p:cNvPr>
          <p:cNvSpPr txBox="1"/>
          <p:nvPr/>
        </p:nvSpPr>
        <p:spPr>
          <a:xfrm>
            <a:off x="6487886" y="2096097"/>
            <a:ext cx="4257961" cy="1200329"/>
          </a:xfrm>
          <a:prstGeom prst="rect">
            <a:avLst/>
          </a:prstGeom>
          <a:noFill/>
        </p:spPr>
        <p:txBody>
          <a:bodyPr wrap="none" rtlCol="0">
            <a:spAutoFit/>
          </a:bodyPr>
          <a:lstStyle/>
          <a:p>
            <a:r>
              <a:rPr lang="zh-TW" altLang="en-US" sz="2400" dirty="0"/>
              <a:t>問你是否要重導向至</a:t>
            </a:r>
            <a:r>
              <a:rPr lang="en-US" altLang="zh-TW" sz="2400" dirty="0"/>
              <a:t>80port</a:t>
            </a:r>
          </a:p>
          <a:p>
            <a:r>
              <a:rPr lang="zh-TW" altLang="en-US" sz="2400" dirty="0"/>
              <a:t>因為已知</a:t>
            </a:r>
            <a:r>
              <a:rPr lang="en-US" altLang="zh-TW" sz="2400" dirty="0"/>
              <a:t>wordpress</a:t>
            </a:r>
            <a:r>
              <a:rPr lang="zh-TW" altLang="en-US" sz="2400" dirty="0"/>
              <a:t>服務的位置</a:t>
            </a:r>
            <a:endParaRPr lang="en-US" altLang="zh-TW" sz="2400" dirty="0"/>
          </a:p>
          <a:p>
            <a:r>
              <a:rPr lang="zh-TW" altLang="en-US" sz="2400" dirty="0"/>
              <a:t>因此選</a:t>
            </a:r>
            <a:r>
              <a:rPr lang="zh-TW" altLang="en-US" sz="2400" b="1" dirty="0">
                <a:solidFill>
                  <a:srgbClr val="FF0000"/>
                </a:solidFill>
                <a:effectLst>
                  <a:outerShdw blurRad="38100" dist="38100" dir="2700000" algn="tl">
                    <a:srgbClr val="000000">
                      <a:alpha val="43137"/>
                    </a:srgbClr>
                  </a:outerShdw>
                </a:effectLst>
              </a:rPr>
              <a:t>否 </a:t>
            </a:r>
            <a:r>
              <a:rPr lang="en-US" altLang="zh-TW" sz="2400" b="1" dirty="0">
                <a:solidFill>
                  <a:srgbClr val="FF0000"/>
                </a:solidFill>
                <a:effectLst>
                  <a:outerShdw blurRad="38100" dist="38100" dir="2700000" algn="tl">
                    <a:srgbClr val="000000">
                      <a:alpha val="43137"/>
                    </a:srgbClr>
                  </a:outerShdw>
                </a:effectLst>
              </a:rPr>
              <a:t>(N)</a:t>
            </a:r>
            <a:endParaRPr lang="zh-TW" altLang="en-US" sz="2400" b="1" dirty="0">
              <a:solidFill>
                <a:srgbClr val="FF0000"/>
              </a:solidFill>
              <a:effectLst>
                <a:outerShdw blurRad="38100" dist="38100" dir="2700000" algn="tl">
                  <a:srgbClr val="000000">
                    <a:alpha val="43137"/>
                  </a:srgbClr>
                </a:outerShdw>
              </a:effectLst>
            </a:endParaRPr>
          </a:p>
        </p:txBody>
      </p:sp>
      <p:pic>
        <p:nvPicPr>
          <p:cNvPr id="7" name="圖片 6">
            <a:extLst>
              <a:ext uri="{FF2B5EF4-FFF2-40B4-BE49-F238E27FC236}">
                <a16:creationId xmlns:a16="http://schemas.microsoft.com/office/drawing/2014/main" id="{0EE419B0-FEDB-4883-AEA0-88CCB2961639}"/>
              </a:ext>
            </a:extLst>
          </p:cNvPr>
          <p:cNvPicPr>
            <a:picLocks noChangeAspect="1"/>
          </p:cNvPicPr>
          <p:nvPr/>
        </p:nvPicPr>
        <p:blipFill rotWithShape="1">
          <a:blip r:embed="rId2"/>
          <a:srcRect l="3357" t="41989" r="42714" b="33973"/>
          <a:stretch/>
        </p:blipFill>
        <p:spPr>
          <a:xfrm>
            <a:off x="931817" y="4127714"/>
            <a:ext cx="8440842" cy="2037955"/>
          </a:xfrm>
          <a:prstGeom prst="rect">
            <a:avLst/>
          </a:prstGeom>
        </p:spPr>
      </p:pic>
    </p:spTree>
    <p:extLst>
      <p:ext uri="{BB962C8B-B14F-4D97-AF65-F5344CB8AC3E}">
        <p14:creationId xmlns:p14="http://schemas.microsoft.com/office/powerpoint/2010/main" val="290260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021C95EC-69E7-4F1D-92D0-FE767F88B468}"/>
              </a:ext>
            </a:extLst>
          </p:cNvPr>
          <p:cNvSpPr>
            <a:spLocks noGrp="1"/>
          </p:cNvSpPr>
          <p:nvPr>
            <p:ph type="body" sz="quarter" idx="10"/>
          </p:nvPr>
        </p:nvSpPr>
        <p:spPr>
          <a:xfrm>
            <a:off x="228600" y="209550"/>
            <a:ext cx="5221224" cy="584775"/>
          </a:xfrm>
        </p:spPr>
        <p:txBody>
          <a:bodyPr/>
          <a:lstStyle/>
          <a:p>
            <a:r>
              <a:rPr lang="en-US" altLang="zh-TW" dirty="0"/>
              <a:t>WordPress</a:t>
            </a:r>
            <a:endParaRPr lang="zh-TW" altLang="en-US" dirty="0"/>
          </a:p>
        </p:txBody>
      </p:sp>
      <p:pic>
        <p:nvPicPr>
          <p:cNvPr id="4" name="圖片 3">
            <a:extLst>
              <a:ext uri="{FF2B5EF4-FFF2-40B4-BE49-F238E27FC236}">
                <a16:creationId xmlns:a16="http://schemas.microsoft.com/office/drawing/2014/main" id="{20BB054C-C37A-49DE-8A7B-3BBDD27DE33F}"/>
              </a:ext>
            </a:extLst>
          </p:cNvPr>
          <p:cNvPicPr>
            <a:picLocks noChangeAspect="1"/>
          </p:cNvPicPr>
          <p:nvPr/>
        </p:nvPicPr>
        <p:blipFill rotWithShape="1">
          <a:blip r:embed="rId2"/>
          <a:srcRect l="3357" t="47229" r="49294" b="50820"/>
          <a:stretch/>
        </p:blipFill>
        <p:spPr>
          <a:xfrm>
            <a:off x="418011" y="1053737"/>
            <a:ext cx="10531429" cy="235132"/>
          </a:xfrm>
          <a:prstGeom prst="rect">
            <a:avLst/>
          </a:prstGeom>
        </p:spPr>
      </p:pic>
      <p:sp>
        <p:nvSpPr>
          <p:cNvPr id="5" name="文字方塊 4">
            <a:extLst>
              <a:ext uri="{FF2B5EF4-FFF2-40B4-BE49-F238E27FC236}">
                <a16:creationId xmlns:a16="http://schemas.microsoft.com/office/drawing/2014/main" id="{3128FA07-5FFB-4B02-878A-913F92C8C621}"/>
              </a:ext>
            </a:extLst>
          </p:cNvPr>
          <p:cNvSpPr txBox="1"/>
          <p:nvPr/>
        </p:nvSpPr>
        <p:spPr>
          <a:xfrm>
            <a:off x="418011" y="1402080"/>
            <a:ext cx="9573390" cy="461665"/>
          </a:xfrm>
          <a:prstGeom prst="rect">
            <a:avLst/>
          </a:prstGeom>
          <a:noFill/>
        </p:spPr>
        <p:txBody>
          <a:bodyPr wrap="none" rtlCol="0">
            <a:spAutoFit/>
          </a:bodyPr>
          <a:lstStyle/>
          <a:p>
            <a:pPr marL="342900" indent="-342900">
              <a:buFont typeface="Wingdings" panose="05000000000000000000" pitchFamily="2" charset="2"/>
              <a:buChar char="Ø"/>
            </a:pPr>
            <a:r>
              <a:rPr lang="en-US" altLang="zh-TW" sz="2400" dirty="0"/>
              <a:t>WordPress</a:t>
            </a:r>
            <a:r>
              <a:rPr lang="zh-TW" altLang="en-US" sz="2400" dirty="0"/>
              <a:t>資訊顯示在 </a:t>
            </a:r>
            <a:r>
              <a:rPr lang="en-US" altLang="zh-TW" sz="2400" dirty="0">
                <a:hlinkClick r:id="rId3"/>
              </a:rPr>
              <a:t>http://10.0.2.4:8585/wordpress/readme.html</a:t>
            </a:r>
            <a:r>
              <a:rPr lang="en-US" altLang="zh-TW" sz="2400" dirty="0"/>
              <a:t> </a:t>
            </a:r>
            <a:r>
              <a:rPr lang="zh-TW" altLang="en-US" sz="2400" dirty="0"/>
              <a:t>上</a:t>
            </a:r>
          </a:p>
        </p:txBody>
      </p:sp>
      <p:pic>
        <p:nvPicPr>
          <p:cNvPr id="6" name="圖片 5">
            <a:extLst>
              <a:ext uri="{FF2B5EF4-FFF2-40B4-BE49-F238E27FC236}">
                <a16:creationId xmlns:a16="http://schemas.microsoft.com/office/drawing/2014/main" id="{FB94C9FC-F194-4951-A1BF-EF0F7EEF058F}"/>
              </a:ext>
            </a:extLst>
          </p:cNvPr>
          <p:cNvPicPr>
            <a:picLocks noChangeAspect="1"/>
          </p:cNvPicPr>
          <p:nvPr/>
        </p:nvPicPr>
        <p:blipFill rotWithShape="1">
          <a:blip r:embed="rId4"/>
          <a:srcRect l="12214" t="15747" r="38071" b="52738"/>
          <a:stretch/>
        </p:blipFill>
        <p:spPr>
          <a:xfrm>
            <a:off x="2416227" y="1863745"/>
            <a:ext cx="6067193" cy="2083308"/>
          </a:xfrm>
          <a:prstGeom prst="rect">
            <a:avLst/>
          </a:prstGeom>
        </p:spPr>
      </p:pic>
      <p:pic>
        <p:nvPicPr>
          <p:cNvPr id="7" name="圖片 6">
            <a:extLst>
              <a:ext uri="{FF2B5EF4-FFF2-40B4-BE49-F238E27FC236}">
                <a16:creationId xmlns:a16="http://schemas.microsoft.com/office/drawing/2014/main" id="{1F4C0B95-6E70-4CC8-9EEA-FB8C2CE04F58}"/>
              </a:ext>
            </a:extLst>
          </p:cNvPr>
          <p:cNvPicPr>
            <a:picLocks noChangeAspect="1"/>
          </p:cNvPicPr>
          <p:nvPr/>
        </p:nvPicPr>
        <p:blipFill rotWithShape="1">
          <a:blip r:embed="rId2"/>
          <a:srcRect l="3357" t="49078" r="42714" b="47121"/>
          <a:stretch/>
        </p:blipFill>
        <p:spPr>
          <a:xfrm>
            <a:off x="418011" y="4217757"/>
            <a:ext cx="10976577" cy="419015"/>
          </a:xfrm>
          <a:prstGeom prst="rect">
            <a:avLst/>
          </a:prstGeom>
        </p:spPr>
      </p:pic>
      <p:sp>
        <p:nvSpPr>
          <p:cNvPr id="8" name="文字方塊 7">
            <a:extLst>
              <a:ext uri="{FF2B5EF4-FFF2-40B4-BE49-F238E27FC236}">
                <a16:creationId xmlns:a16="http://schemas.microsoft.com/office/drawing/2014/main" id="{BB1E38D1-4F82-47A9-9F81-5F3263EF0747}"/>
              </a:ext>
            </a:extLst>
          </p:cNvPr>
          <p:cNvSpPr txBox="1"/>
          <p:nvPr/>
        </p:nvSpPr>
        <p:spPr>
          <a:xfrm>
            <a:off x="478971" y="4732568"/>
            <a:ext cx="4532010" cy="461665"/>
          </a:xfrm>
          <a:prstGeom prst="rect">
            <a:avLst/>
          </a:prstGeom>
          <a:noFill/>
        </p:spPr>
        <p:txBody>
          <a:bodyPr wrap="none" rtlCol="0">
            <a:spAutoFit/>
          </a:bodyPr>
          <a:lstStyle/>
          <a:p>
            <a:pPr marL="342900" indent="-342900">
              <a:buFont typeface="Wingdings" panose="05000000000000000000" pitchFamily="2" charset="2"/>
              <a:buChar char="Ø"/>
            </a:pPr>
            <a:r>
              <a:rPr lang="zh-TW" altLang="en-US" sz="2400" dirty="0"/>
              <a:t>這個網址暴露出了完整的路徑</a:t>
            </a:r>
          </a:p>
        </p:txBody>
      </p:sp>
      <p:pic>
        <p:nvPicPr>
          <p:cNvPr id="9" name="圖片 8">
            <a:extLst>
              <a:ext uri="{FF2B5EF4-FFF2-40B4-BE49-F238E27FC236}">
                <a16:creationId xmlns:a16="http://schemas.microsoft.com/office/drawing/2014/main" id="{3167A328-E34A-4409-B8ED-EBCC8C5371C4}"/>
              </a:ext>
            </a:extLst>
          </p:cNvPr>
          <p:cNvPicPr>
            <a:picLocks noChangeAspect="1"/>
          </p:cNvPicPr>
          <p:nvPr/>
        </p:nvPicPr>
        <p:blipFill rotWithShape="1">
          <a:blip r:embed="rId5"/>
          <a:srcRect l="10357" t="15483" r="28643" b="69880"/>
          <a:stretch/>
        </p:blipFill>
        <p:spPr>
          <a:xfrm>
            <a:off x="418011" y="5287177"/>
            <a:ext cx="10787166" cy="1402081"/>
          </a:xfrm>
          <a:prstGeom prst="rect">
            <a:avLst/>
          </a:prstGeom>
        </p:spPr>
      </p:pic>
    </p:spTree>
    <p:extLst>
      <p:ext uri="{BB962C8B-B14F-4D97-AF65-F5344CB8AC3E}">
        <p14:creationId xmlns:p14="http://schemas.microsoft.com/office/powerpoint/2010/main" val="92203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B3387667-B2E8-4647-9F2E-9A222FD38248}"/>
              </a:ext>
            </a:extLst>
          </p:cNvPr>
          <p:cNvSpPr>
            <a:spLocks noGrp="1"/>
          </p:cNvSpPr>
          <p:nvPr>
            <p:ph type="body" sz="quarter" idx="10"/>
          </p:nvPr>
        </p:nvSpPr>
        <p:spPr>
          <a:xfrm>
            <a:off x="228600" y="209550"/>
            <a:ext cx="5221224" cy="584775"/>
          </a:xfrm>
        </p:spPr>
        <p:txBody>
          <a:bodyPr/>
          <a:lstStyle/>
          <a:p>
            <a:r>
              <a:rPr lang="en-US" altLang="zh-TW" dirty="0"/>
              <a:t>WordPress</a:t>
            </a:r>
            <a:endParaRPr lang="zh-TW" altLang="en-US" dirty="0"/>
          </a:p>
        </p:txBody>
      </p:sp>
      <p:pic>
        <p:nvPicPr>
          <p:cNvPr id="7" name="圖片 6">
            <a:extLst>
              <a:ext uri="{FF2B5EF4-FFF2-40B4-BE49-F238E27FC236}">
                <a16:creationId xmlns:a16="http://schemas.microsoft.com/office/drawing/2014/main" id="{685E3B2B-BA21-4970-BC3F-59ED1A8F2609}"/>
              </a:ext>
            </a:extLst>
          </p:cNvPr>
          <p:cNvPicPr>
            <a:picLocks noChangeAspect="1"/>
          </p:cNvPicPr>
          <p:nvPr/>
        </p:nvPicPr>
        <p:blipFill rotWithShape="1">
          <a:blip r:embed="rId2"/>
          <a:srcRect l="3356" t="60891" r="48349" b="36952"/>
          <a:stretch/>
        </p:blipFill>
        <p:spPr>
          <a:xfrm>
            <a:off x="228600" y="830367"/>
            <a:ext cx="11158553" cy="269965"/>
          </a:xfrm>
          <a:prstGeom prst="rect">
            <a:avLst/>
          </a:prstGeom>
        </p:spPr>
      </p:pic>
      <p:sp>
        <p:nvSpPr>
          <p:cNvPr id="8" name="文字方塊 7">
            <a:extLst>
              <a:ext uri="{FF2B5EF4-FFF2-40B4-BE49-F238E27FC236}">
                <a16:creationId xmlns:a16="http://schemas.microsoft.com/office/drawing/2014/main" id="{8BC7D75F-E5BA-4F6F-917D-411DDD6D85B9}"/>
              </a:ext>
            </a:extLst>
          </p:cNvPr>
          <p:cNvSpPr txBox="1"/>
          <p:nvPr/>
        </p:nvSpPr>
        <p:spPr>
          <a:xfrm>
            <a:off x="228600" y="1262743"/>
            <a:ext cx="1125800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hlinkClick r:id="rId3"/>
              </a:rPr>
              <a:t>http://10.0.2.4:8585/wordpress/wp-content/uploads</a:t>
            </a:r>
            <a:r>
              <a:rPr lang="en-US" altLang="zh-TW" sz="2400" dirty="0"/>
              <a:t> </a:t>
            </a:r>
            <a:r>
              <a:rPr lang="zh-TW" altLang="en-US" sz="2400" dirty="0"/>
              <a:t>顯示</a:t>
            </a:r>
            <a:r>
              <a:rPr lang="en-US" altLang="zh-TW" sz="2400" dirty="0"/>
              <a:t>wordpress</a:t>
            </a:r>
            <a:r>
              <a:rPr lang="zh-TW" altLang="en-US" sz="2400" dirty="0"/>
              <a:t>檔案上傳的內容</a:t>
            </a:r>
          </a:p>
        </p:txBody>
      </p:sp>
      <p:pic>
        <p:nvPicPr>
          <p:cNvPr id="9" name="圖片 8">
            <a:extLst>
              <a:ext uri="{FF2B5EF4-FFF2-40B4-BE49-F238E27FC236}">
                <a16:creationId xmlns:a16="http://schemas.microsoft.com/office/drawing/2014/main" id="{547EB6D6-1E99-4EEE-B3EE-C840DB158C39}"/>
              </a:ext>
            </a:extLst>
          </p:cNvPr>
          <p:cNvPicPr>
            <a:picLocks noChangeAspect="1"/>
          </p:cNvPicPr>
          <p:nvPr/>
        </p:nvPicPr>
        <p:blipFill rotWithShape="1">
          <a:blip r:embed="rId4"/>
          <a:srcRect l="10357" t="15284" r="50500" b="58934"/>
          <a:stretch/>
        </p:blipFill>
        <p:spPr>
          <a:xfrm>
            <a:off x="228600" y="1886819"/>
            <a:ext cx="7262057" cy="2590895"/>
          </a:xfrm>
          <a:prstGeom prst="rect">
            <a:avLst/>
          </a:prstGeom>
        </p:spPr>
      </p:pic>
      <p:pic>
        <p:nvPicPr>
          <p:cNvPr id="10" name="圖片 9">
            <a:extLst>
              <a:ext uri="{FF2B5EF4-FFF2-40B4-BE49-F238E27FC236}">
                <a16:creationId xmlns:a16="http://schemas.microsoft.com/office/drawing/2014/main" id="{47DA9CAE-401F-45C4-8C32-D92BF4ECDD4A}"/>
              </a:ext>
            </a:extLst>
          </p:cNvPr>
          <p:cNvPicPr>
            <a:picLocks noChangeAspect="1"/>
          </p:cNvPicPr>
          <p:nvPr/>
        </p:nvPicPr>
        <p:blipFill rotWithShape="1">
          <a:blip r:embed="rId5"/>
          <a:srcRect l="10428" t="15284" r="44072" b="42318"/>
          <a:stretch/>
        </p:blipFill>
        <p:spPr>
          <a:xfrm>
            <a:off x="6244044" y="3931825"/>
            <a:ext cx="5547361" cy="2799900"/>
          </a:xfrm>
          <a:prstGeom prst="rect">
            <a:avLst/>
          </a:prstGeom>
        </p:spPr>
      </p:pic>
      <p:cxnSp>
        <p:nvCxnSpPr>
          <p:cNvPr id="12" name="接點: 肘形 11">
            <a:extLst>
              <a:ext uri="{FF2B5EF4-FFF2-40B4-BE49-F238E27FC236}">
                <a16:creationId xmlns:a16="http://schemas.microsoft.com/office/drawing/2014/main" id="{16A61820-FB24-4DE1-A150-64D943B41287}"/>
              </a:ext>
            </a:extLst>
          </p:cNvPr>
          <p:cNvCxnSpPr>
            <a:cxnSpLocks/>
            <a:endCxn id="10" idx="1"/>
          </p:cNvCxnSpPr>
          <p:nvPr/>
        </p:nvCxnSpPr>
        <p:spPr>
          <a:xfrm>
            <a:off x="992777" y="4293326"/>
            <a:ext cx="5251267" cy="1038449"/>
          </a:xfrm>
          <a:prstGeom prst="bentConnector3">
            <a:avLst>
              <a:gd name="adj1" fmla="val -58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A72FB660-794E-4D36-8176-5E1506EE5EC5}"/>
              </a:ext>
            </a:extLst>
          </p:cNvPr>
          <p:cNvSpPr txBox="1"/>
          <p:nvPr/>
        </p:nvSpPr>
        <p:spPr>
          <a:xfrm>
            <a:off x="1236618" y="5397883"/>
            <a:ext cx="4404154" cy="461665"/>
          </a:xfrm>
          <a:prstGeom prst="rect">
            <a:avLst/>
          </a:prstGeom>
          <a:noFill/>
        </p:spPr>
        <p:txBody>
          <a:bodyPr wrap="none" rtlCol="0">
            <a:spAutoFit/>
          </a:bodyPr>
          <a:lstStyle/>
          <a:p>
            <a:r>
              <a:rPr lang="zh-TW" altLang="en-US" sz="2400" dirty="0"/>
              <a:t>裡面含有</a:t>
            </a:r>
            <a:r>
              <a:rPr lang="en-US" altLang="zh-TW" sz="2400" dirty="0"/>
              <a:t>metasploitable 3</a:t>
            </a:r>
            <a:r>
              <a:rPr lang="zh-TW" altLang="en-US" sz="2400" dirty="0"/>
              <a:t> 的 </a:t>
            </a:r>
            <a:r>
              <a:rPr lang="en-US" altLang="zh-TW" sz="2400" dirty="0"/>
              <a:t>flag</a:t>
            </a:r>
            <a:endParaRPr lang="zh-TW" altLang="en-US" sz="2400" dirty="0"/>
          </a:p>
        </p:txBody>
      </p:sp>
    </p:spTree>
    <p:extLst>
      <p:ext uri="{BB962C8B-B14F-4D97-AF65-F5344CB8AC3E}">
        <p14:creationId xmlns:p14="http://schemas.microsoft.com/office/powerpoint/2010/main" val="2006369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B3387667-B2E8-4647-9F2E-9A222FD38248}"/>
              </a:ext>
            </a:extLst>
          </p:cNvPr>
          <p:cNvSpPr>
            <a:spLocks noGrp="1"/>
          </p:cNvSpPr>
          <p:nvPr>
            <p:ph type="body" sz="quarter" idx="10"/>
          </p:nvPr>
        </p:nvSpPr>
        <p:spPr>
          <a:xfrm>
            <a:off x="228600" y="209550"/>
            <a:ext cx="5221224" cy="584775"/>
          </a:xfrm>
        </p:spPr>
        <p:txBody>
          <a:bodyPr/>
          <a:lstStyle/>
          <a:p>
            <a:r>
              <a:rPr lang="en-US" altLang="zh-TW" dirty="0"/>
              <a:t>WordPress</a:t>
            </a:r>
            <a:endParaRPr lang="zh-TW" altLang="en-US" dirty="0"/>
          </a:p>
        </p:txBody>
      </p:sp>
      <p:pic>
        <p:nvPicPr>
          <p:cNvPr id="4" name="圖片 3">
            <a:extLst>
              <a:ext uri="{FF2B5EF4-FFF2-40B4-BE49-F238E27FC236}">
                <a16:creationId xmlns:a16="http://schemas.microsoft.com/office/drawing/2014/main" id="{E6A9F630-4523-4486-A23C-E9D0B02B7A4C}"/>
              </a:ext>
            </a:extLst>
          </p:cNvPr>
          <p:cNvPicPr>
            <a:picLocks noChangeAspect="1"/>
          </p:cNvPicPr>
          <p:nvPr/>
        </p:nvPicPr>
        <p:blipFill rotWithShape="1">
          <a:blip r:embed="rId2"/>
          <a:srcRect l="3357" t="62740" r="50629" b="34589"/>
          <a:stretch/>
        </p:blipFill>
        <p:spPr>
          <a:xfrm>
            <a:off x="427155" y="957942"/>
            <a:ext cx="8864004" cy="278675"/>
          </a:xfrm>
          <a:prstGeom prst="rect">
            <a:avLst/>
          </a:prstGeom>
        </p:spPr>
      </p:pic>
      <p:sp>
        <p:nvSpPr>
          <p:cNvPr id="5" name="文字方塊 4">
            <a:extLst>
              <a:ext uri="{FF2B5EF4-FFF2-40B4-BE49-F238E27FC236}">
                <a16:creationId xmlns:a16="http://schemas.microsoft.com/office/drawing/2014/main" id="{7B7B2096-EC54-4AC4-AE51-16311D0655CD}"/>
              </a:ext>
            </a:extLst>
          </p:cNvPr>
          <p:cNvSpPr txBox="1"/>
          <p:nvPr/>
        </p:nvSpPr>
        <p:spPr>
          <a:xfrm>
            <a:off x="418011" y="1402080"/>
            <a:ext cx="10433113" cy="461665"/>
          </a:xfrm>
          <a:prstGeom prst="rect">
            <a:avLst/>
          </a:prstGeom>
          <a:noFill/>
        </p:spPr>
        <p:txBody>
          <a:bodyPr wrap="none" rtlCol="0">
            <a:spAutoFit/>
          </a:bodyPr>
          <a:lstStyle/>
          <a:p>
            <a:pPr marL="342900" indent="-342900">
              <a:buFont typeface="Wingdings" panose="05000000000000000000" pitchFamily="2" charset="2"/>
              <a:buChar char="Ø"/>
            </a:pPr>
            <a:r>
              <a:rPr lang="en-US" altLang="zh-TW" sz="2400" dirty="0">
                <a:hlinkClick r:id="rId3"/>
              </a:rPr>
              <a:t>http://10.0.2.4:8585/wordpress/wp-includes/</a:t>
            </a:r>
            <a:r>
              <a:rPr lang="en-US" altLang="zh-TW" sz="2400" dirty="0"/>
              <a:t> </a:t>
            </a:r>
            <a:r>
              <a:rPr lang="zh-TW" altLang="en-US" sz="2400" dirty="0"/>
              <a:t>列出</a:t>
            </a:r>
            <a:r>
              <a:rPr lang="en-US" altLang="zh-TW" sz="2400" dirty="0"/>
              <a:t>WordPress</a:t>
            </a:r>
            <a:r>
              <a:rPr lang="zh-TW" altLang="en-US" sz="2400" dirty="0"/>
              <a:t>使用到的套件</a:t>
            </a:r>
          </a:p>
        </p:txBody>
      </p:sp>
      <p:pic>
        <p:nvPicPr>
          <p:cNvPr id="2" name="圖片 1">
            <a:extLst>
              <a:ext uri="{FF2B5EF4-FFF2-40B4-BE49-F238E27FC236}">
                <a16:creationId xmlns:a16="http://schemas.microsoft.com/office/drawing/2014/main" id="{824DBBE5-C784-467F-A67D-D660747095A7}"/>
              </a:ext>
            </a:extLst>
          </p:cNvPr>
          <p:cNvPicPr>
            <a:picLocks noChangeAspect="1"/>
          </p:cNvPicPr>
          <p:nvPr/>
        </p:nvPicPr>
        <p:blipFill rotWithShape="1">
          <a:blip r:embed="rId4"/>
          <a:srcRect l="10000" t="16802" r="58286" b="20397"/>
          <a:stretch/>
        </p:blipFill>
        <p:spPr>
          <a:xfrm>
            <a:off x="3124635" y="1844372"/>
            <a:ext cx="4650377" cy="4988024"/>
          </a:xfrm>
          <a:prstGeom prst="rect">
            <a:avLst/>
          </a:prstGeom>
        </p:spPr>
      </p:pic>
    </p:spTree>
    <p:extLst>
      <p:ext uri="{BB962C8B-B14F-4D97-AF65-F5344CB8AC3E}">
        <p14:creationId xmlns:p14="http://schemas.microsoft.com/office/powerpoint/2010/main" val="59386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B08EB6A-A275-4873-B9C1-D54D47029BD6}"/>
              </a:ext>
            </a:extLst>
          </p:cNvPr>
          <p:cNvSpPr>
            <a:spLocks noGrp="1"/>
          </p:cNvSpPr>
          <p:nvPr>
            <p:ph type="body" sz="quarter" idx="10"/>
          </p:nvPr>
        </p:nvSpPr>
        <p:spPr/>
        <p:txBody>
          <a:bodyPr/>
          <a:lstStyle/>
          <a:p>
            <a:r>
              <a:rPr lang="en-US" altLang="zh-TW" dirty="0"/>
              <a:t>Metasploit Project</a:t>
            </a:r>
          </a:p>
        </p:txBody>
      </p:sp>
      <p:sp>
        <p:nvSpPr>
          <p:cNvPr id="3" name="AutoShape 2" descr="https://www.metasploit.com/includes/images/metasploit-r7-logo.svg">
            <a:extLst>
              <a:ext uri="{FF2B5EF4-FFF2-40B4-BE49-F238E27FC236}">
                <a16:creationId xmlns:a16="http://schemas.microsoft.com/office/drawing/2014/main" id="{71C8F27A-2347-47E6-BB2C-556F11717A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 name="AutoShape 4" descr="https://www.metasploit.com/includes/images/metasploit-r7-logo.svg">
            <a:extLst>
              <a:ext uri="{FF2B5EF4-FFF2-40B4-BE49-F238E27FC236}">
                <a16:creationId xmlns:a16="http://schemas.microsoft.com/office/drawing/2014/main" id="{BEBE844B-DF2C-41CD-BDE2-1DDEBDA046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AutoShape 6" descr="https://www.metasploit.com/includes/images/metasploit-r7-logo.svg">
            <a:extLst>
              <a:ext uri="{FF2B5EF4-FFF2-40B4-BE49-F238E27FC236}">
                <a16:creationId xmlns:a16="http://schemas.microsoft.com/office/drawing/2014/main" id="{26DD947F-6E3D-446F-8F91-D9CDF08D2DC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圖片 5">
            <a:extLst>
              <a:ext uri="{FF2B5EF4-FFF2-40B4-BE49-F238E27FC236}">
                <a16:creationId xmlns:a16="http://schemas.microsoft.com/office/drawing/2014/main" id="{3AC8ABAF-2AFC-4D88-906D-9BCD51A8299A}"/>
              </a:ext>
            </a:extLst>
          </p:cNvPr>
          <p:cNvPicPr>
            <a:picLocks noChangeAspect="1"/>
          </p:cNvPicPr>
          <p:nvPr/>
        </p:nvPicPr>
        <p:blipFill>
          <a:blip r:embed="rId2"/>
          <a:stretch>
            <a:fillRect/>
          </a:stretch>
        </p:blipFill>
        <p:spPr>
          <a:xfrm>
            <a:off x="8375900" y="209550"/>
            <a:ext cx="3692275" cy="1095375"/>
          </a:xfrm>
          <a:prstGeom prst="rect">
            <a:avLst/>
          </a:prstGeom>
        </p:spPr>
      </p:pic>
      <p:pic>
        <p:nvPicPr>
          <p:cNvPr id="2056" name="Picture 8" descr="ãMetasploit Project logoãçåçæå°çµæ">
            <a:extLst>
              <a:ext uri="{FF2B5EF4-FFF2-40B4-BE49-F238E27FC236}">
                <a16:creationId xmlns:a16="http://schemas.microsoft.com/office/drawing/2014/main" id="{5BAA1B8B-E433-49BF-9B38-450B2F4FAB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750" y="4667250"/>
            <a:ext cx="2257425" cy="225742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FBBB6DB-C9D8-4B5A-B2E1-141BB3E9A4D8}"/>
              </a:ext>
            </a:extLst>
          </p:cNvPr>
          <p:cNvSpPr/>
          <p:nvPr/>
        </p:nvSpPr>
        <p:spPr>
          <a:xfrm>
            <a:off x="3665122" y="685115"/>
            <a:ext cx="4559838" cy="523220"/>
          </a:xfrm>
          <a:prstGeom prst="rect">
            <a:avLst/>
          </a:prstGeom>
        </p:spPr>
        <p:txBody>
          <a:bodyPr wrap="none">
            <a:spAutoFit/>
          </a:bodyPr>
          <a:lstStyle/>
          <a:p>
            <a:r>
              <a:rPr lang="en-US" altLang="zh-TW" sz="2800" dirty="0">
                <a:solidFill>
                  <a:schemeClr val="accent2"/>
                </a:solidFill>
                <a:effectLst>
                  <a:outerShdw blurRad="38100" dist="38100" dir="2700000" algn="tl">
                    <a:srgbClr val="000000">
                      <a:alpha val="43137"/>
                    </a:srgbClr>
                  </a:outerShdw>
                </a:effectLst>
              </a:rPr>
              <a:t>https://www.metasploit.com/</a:t>
            </a:r>
            <a:endParaRPr lang="zh-TW" altLang="en-US" sz="2800" dirty="0">
              <a:solidFill>
                <a:schemeClr val="accent2"/>
              </a:solidFill>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50009515-46E8-4300-BC7B-691DC8A0864F}"/>
              </a:ext>
            </a:extLst>
          </p:cNvPr>
          <p:cNvSpPr/>
          <p:nvPr/>
        </p:nvSpPr>
        <p:spPr>
          <a:xfrm>
            <a:off x="652461" y="1611152"/>
            <a:ext cx="10806113" cy="4832092"/>
          </a:xfrm>
          <a:prstGeom prst="rect">
            <a:avLst/>
          </a:prstGeom>
        </p:spPr>
        <p:txBody>
          <a:bodyPr wrap="square">
            <a:spAutoFit/>
          </a:bodyPr>
          <a:lstStyle/>
          <a:p>
            <a:pPr marL="285750" indent="-285750">
              <a:buFont typeface="Wingdings" panose="05000000000000000000" pitchFamily="2" charset="2"/>
              <a:buChar char="Ø"/>
            </a:pPr>
            <a:r>
              <a:rPr lang="en-US" altLang="zh-TW" sz="2400" dirty="0"/>
              <a:t>A computer security project that provides information about security vulnerabilities and aids in penetration testing and IDS signature development.</a:t>
            </a:r>
          </a:p>
          <a:p>
            <a:pPr marL="285750" indent="-285750">
              <a:buFont typeface="Wingdings" panose="05000000000000000000" pitchFamily="2" charset="2"/>
              <a:buChar char="Ø"/>
            </a:pPr>
            <a:endParaRPr lang="en-US" altLang="zh-TW" sz="2400" dirty="0"/>
          </a:p>
          <a:p>
            <a:pPr marL="285750" indent="-285750">
              <a:buFont typeface="Wingdings" panose="05000000000000000000" pitchFamily="2" charset="2"/>
              <a:buChar char="Ø"/>
            </a:pPr>
            <a:r>
              <a:rPr lang="en-US" altLang="zh-TW" sz="2400" dirty="0"/>
              <a:t>Best-known sub-project : Metasploit Framework - a tool for developing and executing exploit code against a remote target machine. (open-source)</a:t>
            </a:r>
          </a:p>
          <a:p>
            <a:pPr marL="285750" indent="-285750">
              <a:buFont typeface="Wingdings" panose="05000000000000000000" pitchFamily="2" charset="2"/>
              <a:buChar char="Ø"/>
            </a:pPr>
            <a:endParaRPr lang="en-US" altLang="zh-TW" sz="2400" dirty="0"/>
          </a:p>
          <a:p>
            <a:pPr marL="285750" indent="-285750">
              <a:buFont typeface="Wingdings" panose="05000000000000000000" pitchFamily="2" charset="2"/>
              <a:buChar char="Ø"/>
            </a:pPr>
            <a:r>
              <a:rPr lang="en-US" altLang="zh-TW" sz="2400" dirty="0"/>
              <a:t>The basic steps for exploiting a system using the Framework include:</a:t>
            </a:r>
          </a:p>
          <a:p>
            <a:pPr marL="914400" lvl="1" indent="-457200">
              <a:buFont typeface="+mj-lt"/>
              <a:buAutoNum type="arabicPeriod"/>
            </a:pPr>
            <a:r>
              <a:rPr lang="en-US" altLang="zh-TW" sz="2000" dirty="0"/>
              <a:t>Choosing and configuring an exploit</a:t>
            </a:r>
          </a:p>
          <a:p>
            <a:pPr marL="914400" lvl="1" indent="-457200">
              <a:buFont typeface="+mj-lt"/>
              <a:buAutoNum type="arabicPeriod"/>
            </a:pPr>
            <a:r>
              <a:rPr lang="en-US" altLang="zh-TW" sz="2000" dirty="0"/>
              <a:t>(Option) Check if the intended target system is susceptible to the chosen exploit</a:t>
            </a:r>
          </a:p>
          <a:p>
            <a:pPr marL="914400" lvl="1" indent="-457200">
              <a:buFont typeface="+mj-lt"/>
              <a:buAutoNum type="arabicPeriod"/>
            </a:pPr>
            <a:r>
              <a:rPr lang="en-US" altLang="zh-TW" sz="2000" dirty="0"/>
              <a:t>Choosing and configuring a payload (code that will be executed on the target </a:t>
            </a:r>
            <a:br>
              <a:rPr lang="en-US" altLang="zh-TW" sz="2000" dirty="0"/>
            </a:br>
            <a:r>
              <a:rPr lang="en-US" altLang="zh-TW" sz="2000" dirty="0"/>
              <a:t>system upon successful entry)</a:t>
            </a:r>
          </a:p>
          <a:p>
            <a:pPr marL="914400" lvl="1" indent="-457200">
              <a:buFont typeface="+mj-lt"/>
              <a:buAutoNum type="arabicPeriod"/>
            </a:pPr>
            <a:r>
              <a:rPr lang="en-US" altLang="zh-TW" sz="2000" dirty="0"/>
              <a:t>Choosing the encoding technique so that hexadecimal opcodes known as </a:t>
            </a:r>
            <a:br>
              <a:rPr lang="en-US" altLang="zh-TW" sz="2000" dirty="0"/>
            </a:br>
            <a:r>
              <a:rPr lang="en-US" altLang="zh-TW" sz="2000" dirty="0"/>
              <a:t>"bad characters" are removed from the payload, which will cause the exploit to fail.</a:t>
            </a:r>
          </a:p>
          <a:p>
            <a:pPr marL="914400" lvl="1" indent="-457200">
              <a:buFont typeface="+mj-lt"/>
              <a:buAutoNum type="arabicPeriod"/>
            </a:pPr>
            <a:r>
              <a:rPr lang="en-US" altLang="zh-TW" sz="2000" dirty="0"/>
              <a:t>Executing the exploit.</a:t>
            </a:r>
            <a:endParaRPr lang="zh-TW" altLang="en-US" sz="2000" dirty="0"/>
          </a:p>
        </p:txBody>
      </p:sp>
    </p:spTree>
    <p:extLst>
      <p:ext uri="{BB962C8B-B14F-4D97-AF65-F5344CB8AC3E}">
        <p14:creationId xmlns:p14="http://schemas.microsoft.com/office/powerpoint/2010/main" val="6850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6 : </a:t>
            </a:r>
            <a:r>
              <a:rPr lang="zh-TW" altLang="en-US" sz="6600" dirty="0">
                <a:latin typeface="標楷體" panose="03000509000000000000" pitchFamily="65" charset="-120"/>
                <a:ea typeface="標楷體" panose="03000509000000000000" pitchFamily="65" charset="-120"/>
              </a:rPr>
              <a:t>滲透測試</a:t>
            </a:r>
            <a:r>
              <a:rPr lang="en-US" altLang="zh-TW" sz="6600" dirty="0">
                <a:latin typeface="標楷體" panose="03000509000000000000" pitchFamily="65" charset="-120"/>
                <a:ea typeface="標楷體" panose="03000509000000000000" pitchFamily="65" charset="-120"/>
              </a:rPr>
              <a:t>–</a:t>
            </a:r>
          </a:p>
          <a:p>
            <a:pPr algn="ctr"/>
            <a:r>
              <a:rPr lang="en-US" altLang="zh-TW" sz="6600" dirty="0">
                <a:latin typeface="標楷體" panose="03000509000000000000" pitchFamily="65" charset="-120"/>
                <a:ea typeface="標楷體" panose="03000509000000000000" pitchFamily="65" charset="-120"/>
              </a:rPr>
              <a:t>Apache Struts</a:t>
            </a:r>
          </a:p>
        </p:txBody>
      </p:sp>
      <p:pic>
        <p:nvPicPr>
          <p:cNvPr id="4" name="圖片 3">
            <a:extLst>
              <a:ext uri="{FF2B5EF4-FFF2-40B4-BE49-F238E27FC236}">
                <a16:creationId xmlns:a16="http://schemas.microsoft.com/office/drawing/2014/main" id="{1F415056-8847-4756-A4DC-F47A85DF2A0E}"/>
              </a:ext>
            </a:extLst>
          </p:cNvPr>
          <p:cNvPicPr>
            <a:picLocks noChangeAspect="1"/>
          </p:cNvPicPr>
          <p:nvPr/>
        </p:nvPicPr>
        <p:blipFill rotWithShape="1">
          <a:blip r:embed="rId3"/>
          <a:srcRect l="4002" t="53034" r="19913" b="42744"/>
          <a:stretch/>
        </p:blipFill>
        <p:spPr>
          <a:xfrm>
            <a:off x="265252" y="4767884"/>
            <a:ext cx="11769994" cy="335154"/>
          </a:xfrm>
          <a:prstGeom prst="rect">
            <a:avLst/>
          </a:prstGeom>
        </p:spPr>
      </p:pic>
    </p:spTree>
    <p:extLst>
      <p:ext uri="{BB962C8B-B14F-4D97-AF65-F5344CB8AC3E}">
        <p14:creationId xmlns:p14="http://schemas.microsoft.com/office/powerpoint/2010/main" val="1300389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4D5F4D5-63F7-48F1-8A1F-970F9F945543}"/>
              </a:ext>
            </a:extLst>
          </p:cNvPr>
          <p:cNvSpPr>
            <a:spLocks noGrp="1"/>
          </p:cNvSpPr>
          <p:nvPr>
            <p:ph type="body" sz="quarter" idx="10"/>
          </p:nvPr>
        </p:nvSpPr>
        <p:spPr/>
        <p:txBody>
          <a:bodyPr/>
          <a:lstStyle/>
          <a:p>
            <a:r>
              <a:rPr lang="en-US" altLang="zh-TW" dirty="0"/>
              <a:t>Apache Struts</a:t>
            </a:r>
          </a:p>
        </p:txBody>
      </p:sp>
      <p:pic>
        <p:nvPicPr>
          <p:cNvPr id="3" name="圖片 2">
            <a:extLst>
              <a:ext uri="{FF2B5EF4-FFF2-40B4-BE49-F238E27FC236}">
                <a16:creationId xmlns:a16="http://schemas.microsoft.com/office/drawing/2014/main" id="{F5601F7A-7EFA-4B28-8D80-24C4706AAC91}"/>
              </a:ext>
            </a:extLst>
          </p:cNvPr>
          <p:cNvPicPr>
            <a:picLocks noChangeAspect="1"/>
          </p:cNvPicPr>
          <p:nvPr/>
        </p:nvPicPr>
        <p:blipFill>
          <a:blip r:embed="rId3"/>
          <a:stretch>
            <a:fillRect/>
          </a:stretch>
        </p:blipFill>
        <p:spPr>
          <a:xfrm>
            <a:off x="415861" y="1752600"/>
            <a:ext cx="10067925" cy="1676400"/>
          </a:xfrm>
          <a:prstGeom prst="rect">
            <a:avLst/>
          </a:prstGeom>
        </p:spPr>
      </p:pic>
      <p:pic>
        <p:nvPicPr>
          <p:cNvPr id="4" name="圖片 3">
            <a:extLst>
              <a:ext uri="{FF2B5EF4-FFF2-40B4-BE49-F238E27FC236}">
                <a16:creationId xmlns:a16="http://schemas.microsoft.com/office/drawing/2014/main" id="{602CAEBC-567F-4C97-9D3E-07C5218695D5}"/>
              </a:ext>
            </a:extLst>
          </p:cNvPr>
          <p:cNvPicPr>
            <a:picLocks noChangeAspect="1"/>
          </p:cNvPicPr>
          <p:nvPr/>
        </p:nvPicPr>
        <p:blipFill>
          <a:blip r:embed="rId4"/>
          <a:stretch>
            <a:fillRect/>
          </a:stretch>
        </p:blipFill>
        <p:spPr>
          <a:xfrm>
            <a:off x="415861" y="4578260"/>
            <a:ext cx="6282910" cy="298540"/>
          </a:xfrm>
          <a:prstGeom prst="rect">
            <a:avLst/>
          </a:prstGeom>
        </p:spPr>
      </p:pic>
      <p:sp>
        <p:nvSpPr>
          <p:cNvPr id="5" name="文字方塊 4">
            <a:extLst>
              <a:ext uri="{FF2B5EF4-FFF2-40B4-BE49-F238E27FC236}">
                <a16:creationId xmlns:a16="http://schemas.microsoft.com/office/drawing/2014/main" id="{192A6960-B8A0-47BD-A27D-D6E0693EA11C}"/>
              </a:ext>
            </a:extLst>
          </p:cNvPr>
          <p:cNvSpPr txBox="1"/>
          <p:nvPr/>
        </p:nvSpPr>
        <p:spPr>
          <a:xfrm>
            <a:off x="415861" y="1196985"/>
            <a:ext cx="5625707" cy="461665"/>
          </a:xfrm>
          <a:prstGeom prst="rect">
            <a:avLst/>
          </a:prstGeom>
          <a:noFill/>
        </p:spPr>
        <p:txBody>
          <a:bodyPr wrap="none" rtlCol="0">
            <a:spAutoFit/>
          </a:bodyPr>
          <a:lstStyle/>
          <a:p>
            <a:r>
              <a:rPr lang="zh-TW" altLang="en-US" sz="2400" dirty="0"/>
              <a:t>搜尋漏洞可用模組</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search CVE-2016-3087</a:t>
            </a:r>
            <a:endParaRPr lang="zh-TW" altLang="en-US" sz="2400" b="1" dirty="0">
              <a:solidFill>
                <a:schemeClr val="accent2"/>
              </a:solidFill>
              <a:effectLst>
                <a:outerShdw blurRad="38100" dist="38100" dir="2700000" algn="tl">
                  <a:srgbClr val="000000">
                    <a:alpha val="43137"/>
                  </a:srgbClr>
                </a:outerShdw>
              </a:effectLst>
            </a:endParaRPr>
          </a:p>
        </p:txBody>
      </p:sp>
      <p:sp>
        <p:nvSpPr>
          <p:cNvPr id="6" name="文字方塊 5">
            <a:extLst>
              <a:ext uri="{FF2B5EF4-FFF2-40B4-BE49-F238E27FC236}">
                <a16:creationId xmlns:a16="http://schemas.microsoft.com/office/drawing/2014/main" id="{DC420BB3-58E4-4DD0-A803-322EAA7F8F46}"/>
              </a:ext>
            </a:extLst>
          </p:cNvPr>
          <p:cNvSpPr txBox="1"/>
          <p:nvPr/>
        </p:nvSpPr>
        <p:spPr>
          <a:xfrm>
            <a:off x="415860" y="4066521"/>
            <a:ext cx="7739170" cy="461665"/>
          </a:xfrm>
          <a:prstGeom prst="rect">
            <a:avLst/>
          </a:prstGeom>
          <a:noFill/>
        </p:spPr>
        <p:txBody>
          <a:bodyPr wrap="none" rtlCol="0">
            <a:spAutoFit/>
          </a:bodyPr>
          <a:lstStyle/>
          <a:p>
            <a:r>
              <a:rPr lang="zh-TW" altLang="en-US" sz="2400" dirty="0"/>
              <a:t>使用該模組</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use exploit/multi/http/structs_dmi_rest_exec</a:t>
            </a:r>
            <a:endParaRPr lang="zh-TW" altLang="en-US" sz="2400" b="1"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877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2E678D2-1FB0-4C81-B821-E989B2F48CD9}"/>
              </a:ext>
            </a:extLst>
          </p:cNvPr>
          <p:cNvPicPr>
            <a:picLocks noChangeAspect="1"/>
          </p:cNvPicPr>
          <p:nvPr/>
        </p:nvPicPr>
        <p:blipFill>
          <a:blip r:embed="rId2"/>
          <a:stretch>
            <a:fillRect/>
          </a:stretch>
        </p:blipFill>
        <p:spPr>
          <a:xfrm>
            <a:off x="228600" y="1237298"/>
            <a:ext cx="10106025" cy="3895725"/>
          </a:xfrm>
          <a:prstGeom prst="rect">
            <a:avLst/>
          </a:prstGeom>
        </p:spPr>
      </p:pic>
      <p:pic>
        <p:nvPicPr>
          <p:cNvPr id="4" name="圖片 3">
            <a:extLst>
              <a:ext uri="{FF2B5EF4-FFF2-40B4-BE49-F238E27FC236}">
                <a16:creationId xmlns:a16="http://schemas.microsoft.com/office/drawing/2014/main" id="{670C20D9-87B9-4047-B88A-5FD989BB9AEC}"/>
              </a:ext>
            </a:extLst>
          </p:cNvPr>
          <p:cNvPicPr>
            <a:picLocks noChangeAspect="1"/>
          </p:cNvPicPr>
          <p:nvPr/>
        </p:nvPicPr>
        <p:blipFill>
          <a:blip r:embed="rId3"/>
          <a:stretch>
            <a:fillRect/>
          </a:stretch>
        </p:blipFill>
        <p:spPr>
          <a:xfrm>
            <a:off x="228600" y="5896629"/>
            <a:ext cx="5429250" cy="371475"/>
          </a:xfrm>
          <a:prstGeom prst="rect">
            <a:avLst/>
          </a:prstGeom>
        </p:spPr>
      </p:pic>
      <p:sp>
        <p:nvSpPr>
          <p:cNvPr id="5" name="文字版面配置區 1">
            <a:extLst>
              <a:ext uri="{FF2B5EF4-FFF2-40B4-BE49-F238E27FC236}">
                <a16:creationId xmlns:a16="http://schemas.microsoft.com/office/drawing/2014/main" id="{88126250-71EF-429E-972F-038D17651717}"/>
              </a:ext>
            </a:extLst>
          </p:cNvPr>
          <p:cNvSpPr>
            <a:spLocks noGrp="1"/>
          </p:cNvSpPr>
          <p:nvPr>
            <p:ph type="body" sz="quarter" idx="10"/>
          </p:nvPr>
        </p:nvSpPr>
        <p:spPr>
          <a:xfrm>
            <a:off x="228600" y="209550"/>
            <a:ext cx="5221224" cy="584775"/>
          </a:xfrm>
        </p:spPr>
        <p:txBody>
          <a:bodyPr/>
          <a:lstStyle/>
          <a:p>
            <a:r>
              <a:rPr lang="en-US" altLang="zh-TW" dirty="0"/>
              <a:t>Apache Struts</a:t>
            </a:r>
          </a:p>
        </p:txBody>
      </p:sp>
      <p:sp>
        <p:nvSpPr>
          <p:cNvPr id="6" name="文字方塊 5">
            <a:extLst>
              <a:ext uri="{FF2B5EF4-FFF2-40B4-BE49-F238E27FC236}">
                <a16:creationId xmlns:a16="http://schemas.microsoft.com/office/drawing/2014/main" id="{A3451002-386C-40D7-B6D9-121F6279807F}"/>
              </a:ext>
            </a:extLst>
          </p:cNvPr>
          <p:cNvSpPr txBox="1"/>
          <p:nvPr/>
        </p:nvSpPr>
        <p:spPr>
          <a:xfrm>
            <a:off x="228600" y="775633"/>
            <a:ext cx="3147400" cy="461665"/>
          </a:xfrm>
          <a:prstGeom prst="rect">
            <a:avLst/>
          </a:prstGeom>
          <a:noFill/>
        </p:spPr>
        <p:txBody>
          <a:bodyPr wrap="none" rtlCol="0">
            <a:spAutoFit/>
          </a:bodyPr>
          <a:lstStyle/>
          <a:p>
            <a:r>
              <a:rPr lang="zh-TW" altLang="en-US" sz="2400" dirty="0"/>
              <a:t>查看模組設定</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options</a:t>
            </a:r>
            <a:endParaRPr lang="zh-TW" altLang="en-US" sz="2400" b="1" dirty="0">
              <a:solidFill>
                <a:schemeClr val="accent2"/>
              </a:solidFill>
              <a:effectLst>
                <a:outerShdw blurRad="38100" dist="38100" dir="2700000" algn="tl">
                  <a:srgbClr val="000000">
                    <a:alpha val="43137"/>
                  </a:srgbClr>
                </a:outerShdw>
              </a:effectLst>
            </a:endParaRPr>
          </a:p>
        </p:txBody>
      </p:sp>
      <p:sp>
        <p:nvSpPr>
          <p:cNvPr id="7" name="文字方塊 6">
            <a:extLst>
              <a:ext uri="{FF2B5EF4-FFF2-40B4-BE49-F238E27FC236}">
                <a16:creationId xmlns:a16="http://schemas.microsoft.com/office/drawing/2014/main" id="{7FEAEA83-0F7A-48CE-94D1-8577A4065AFC}"/>
              </a:ext>
            </a:extLst>
          </p:cNvPr>
          <p:cNvSpPr txBox="1"/>
          <p:nvPr/>
        </p:nvSpPr>
        <p:spPr>
          <a:xfrm>
            <a:off x="228600" y="5434964"/>
            <a:ext cx="4501232" cy="461665"/>
          </a:xfrm>
          <a:prstGeom prst="rect">
            <a:avLst/>
          </a:prstGeom>
          <a:noFill/>
        </p:spPr>
        <p:txBody>
          <a:bodyPr wrap="none" rtlCol="0">
            <a:spAutoFit/>
          </a:bodyPr>
          <a:lstStyle/>
          <a:p>
            <a:r>
              <a:rPr lang="zh-TW" altLang="en-US" sz="2400" dirty="0"/>
              <a:t>修正錯誤的設定</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set RPORT 8282</a:t>
            </a:r>
            <a:endParaRPr lang="zh-TW" altLang="en-US" sz="2400" b="1"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097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933E6D6-57C2-40B1-B03F-12EB624EF8CF}"/>
              </a:ext>
            </a:extLst>
          </p:cNvPr>
          <p:cNvPicPr>
            <a:picLocks noChangeAspect="1"/>
          </p:cNvPicPr>
          <p:nvPr/>
        </p:nvPicPr>
        <p:blipFill>
          <a:blip r:embed="rId2"/>
          <a:stretch>
            <a:fillRect/>
          </a:stretch>
        </p:blipFill>
        <p:spPr>
          <a:xfrm>
            <a:off x="228600" y="1458200"/>
            <a:ext cx="9332127" cy="3537177"/>
          </a:xfrm>
          <a:prstGeom prst="rect">
            <a:avLst/>
          </a:prstGeom>
        </p:spPr>
      </p:pic>
      <p:sp>
        <p:nvSpPr>
          <p:cNvPr id="4" name="文字版面配置區 1">
            <a:extLst>
              <a:ext uri="{FF2B5EF4-FFF2-40B4-BE49-F238E27FC236}">
                <a16:creationId xmlns:a16="http://schemas.microsoft.com/office/drawing/2014/main" id="{08FE974E-64F3-4016-A62A-285371CEF622}"/>
              </a:ext>
            </a:extLst>
          </p:cNvPr>
          <p:cNvSpPr>
            <a:spLocks noGrp="1"/>
          </p:cNvSpPr>
          <p:nvPr>
            <p:ph type="body" sz="quarter" idx="10"/>
          </p:nvPr>
        </p:nvSpPr>
        <p:spPr>
          <a:xfrm>
            <a:off x="228600" y="209550"/>
            <a:ext cx="5221224" cy="584775"/>
          </a:xfrm>
        </p:spPr>
        <p:txBody>
          <a:bodyPr/>
          <a:lstStyle/>
          <a:p>
            <a:r>
              <a:rPr lang="en-US" altLang="zh-TW" dirty="0"/>
              <a:t>Apache Struts</a:t>
            </a:r>
          </a:p>
        </p:txBody>
      </p:sp>
      <p:sp>
        <p:nvSpPr>
          <p:cNvPr id="5" name="文字方塊 4">
            <a:extLst>
              <a:ext uri="{FF2B5EF4-FFF2-40B4-BE49-F238E27FC236}">
                <a16:creationId xmlns:a16="http://schemas.microsoft.com/office/drawing/2014/main" id="{3B6A1659-1EDE-46D1-B7DE-73806A7B4A70}"/>
              </a:ext>
            </a:extLst>
          </p:cNvPr>
          <p:cNvSpPr txBox="1"/>
          <p:nvPr/>
        </p:nvSpPr>
        <p:spPr>
          <a:xfrm>
            <a:off x="228600" y="996535"/>
            <a:ext cx="5870646" cy="461665"/>
          </a:xfrm>
          <a:prstGeom prst="rect">
            <a:avLst/>
          </a:prstGeom>
          <a:noFill/>
        </p:spPr>
        <p:txBody>
          <a:bodyPr wrap="none" rtlCol="0">
            <a:spAutoFit/>
          </a:bodyPr>
          <a:lstStyle/>
          <a:p>
            <a:r>
              <a:rPr lang="zh-TW" altLang="en-US" sz="2400" dirty="0"/>
              <a:t>確認設定無誤後，便執行攻擊指令 </a:t>
            </a:r>
            <a:r>
              <a:rPr lang="en-US" altLang="zh-TW" sz="2400" dirty="0"/>
              <a:t>:</a:t>
            </a:r>
            <a:r>
              <a:rPr lang="zh-TW" altLang="en-US" sz="2400" dirty="0"/>
              <a:t> </a:t>
            </a:r>
            <a:r>
              <a:rPr lang="en-US" altLang="zh-TW" sz="2400" dirty="0">
                <a:solidFill>
                  <a:schemeClr val="accent2"/>
                </a:solidFill>
                <a:effectLst>
                  <a:outerShdw blurRad="38100" dist="38100" dir="2700000" algn="tl">
                    <a:srgbClr val="000000">
                      <a:alpha val="43137"/>
                    </a:srgbClr>
                  </a:outerShdw>
                </a:effectLst>
              </a:rPr>
              <a:t>exploit</a:t>
            </a:r>
            <a:endParaRPr lang="zh-TW" altLang="en-US" sz="2400" dirty="0">
              <a:solidFill>
                <a:schemeClr val="accent2"/>
              </a:solidFill>
              <a:effectLst>
                <a:outerShdw blurRad="38100" dist="38100" dir="2700000" algn="tl">
                  <a:srgbClr val="000000">
                    <a:alpha val="43137"/>
                  </a:srgbClr>
                </a:outerShdw>
              </a:effectLst>
            </a:endParaRPr>
          </a:p>
        </p:txBody>
      </p:sp>
      <p:sp>
        <p:nvSpPr>
          <p:cNvPr id="6" name="矩形 5">
            <a:extLst>
              <a:ext uri="{FF2B5EF4-FFF2-40B4-BE49-F238E27FC236}">
                <a16:creationId xmlns:a16="http://schemas.microsoft.com/office/drawing/2014/main" id="{816AA067-B4FD-4E4A-9F55-7BAC874AD053}"/>
              </a:ext>
            </a:extLst>
          </p:cNvPr>
          <p:cNvSpPr/>
          <p:nvPr/>
        </p:nvSpPr>
        <p:spPr>
          <a:xfrm>
            <a:off x="228600" y="4995377"/>
            <a:ext cx="10709366" cy="830997"/>
          </a:xfrm>
          <a:prstGeom prst="rect">
            <a:avLst/>
          </a:prstGeom>
        </p:spPr>
        <p:txBody>
          <a:bodyPr wrap="square">
            <a:spAutoFit/>
          </a:bodyPr>
          <a:lstStyle/>
          <a:p>
            <a:pPr marL="342900" indent="-342900">
              <a:buClr>
                <a:schemeClr val="tx1"/>
              </a:buClr>
              <a:buFont typeface="Wingdings" panose="05000000000000000000" pitchFamily="2" charset="2"/>
              <a:buChar char="Ø"/>
            </a:pPr>
            <a:r>
              <a:rPr lang="en-US" altLang="zh-TW" sz="2400" dirty="0">
                <a:solidFill>
                  <a:schemeClr val="accent2"/>
                </a:solidFill>
                <a:effectLst>
                  <a:outerShdw blurRad="38100" dist="38100" dir="2700000" algn="tl">
                    <a:srgbClr val="000000">
                      <a:alpha val="43137"/>
                    </a:srgbClr>
                  </a:outerShdw>
                </a:effectLst>
              </a:rPr>
              <a:t>shell</a:t>
            </a:r>
            <a:r>
              <a:rPr lang="en-US" altLang="zh-TW" sz="2400" dirty="0"/>
              <a:t> : </a:t>
            </a:r>
            <a:r>
              <a:rPr lang="zh-TW" altLang="en-US" sz="2400" dirty="0"/>
              <a:t>進入靶機的</a:t>
            </a:r>
            <a:r>
              <a:rPr lang="en-US" altLang="zh-TW" sz="2400" dirty="0" err="1"/>
              <a:t>cmd</a:t>
            </a:r>
            <a:r>
              <a:rPr lang="zh-TW" altLang="en-US" sz="2400" dirty="0"/>
              <a:t> </a:t>
            </a:r>
            <a:r>
              <a:rPr lang="en-US" altLang="zh-TW" sz="2400" dirty="0"/>
              <a:t>shell</a:t>
            </a:r>
          </a:p>
          <a:p>
            <a:pPr marL="342900" indent="-342900">
              <a:buClr>
                <a:schemeClr val="tx1"/>
              </a:buClr>
              <a:buFont typeface="Wingdings" panose="05000000000000000000" pitchFamily="2" charset="2"/>
              <a:buChar char="Ø"/>
            </a:pPr>
            <a:r>
              <a:rPr lang="en-US" altLang="zh-TW" sz="2400" dirty="0" err="1">
                <a:solidFill>
                  <a:schemeClr val="accent2"/>
                </a:solidFill>
                <a:effectLst>
                  <a:outerShdw blurRad="38100" dist="38100" dir="2700000" algn="tl">
                    <a:srgbClr val="000000">
                      <a:alpha val="43137"/>
                    </a:srgbClr>
                  </a:outerShdw>
                </a:effectLst>
              </a:rPr>
              <a:t>whoami</a:t>
            </a:r>
            <a:r>
              <a:rPr lang="zh-TW" altLang="en-US" sz="2400" dirty="0"/>
              <a:t> </a:t>
            </a:r>
            <a:r>
              <a:rPr lang="en-US" altLang="zh-TW" sz="2400" dirty="0"/>
              <a:t>:</a:t>
            </a:r>
            <a:r>
              <a:rPr lang="zh-TW" altLang="en-US" sz="2400" dirty="0"/>
              <a:t> 顯示目前使用者的身分 </a:t>
            </a:r>
            <a:r>
              <a:rPr lang="en-US" altLang="zh-TW" sz="2400" dirty="0"/>
              <a:t>(authority/system : </a:t>
            </a:r>
            <a:r>
              <a:rPr lang="zh-TW" altLang="en-US" sz="2400" dirty="0"/>
              <a:t>最高權限，相當於</a:t>
            </a:r>
            <a:r>
              <a:rPr lang="en-US" altLang="zh-TW" sz="2400" dirty="0"/>
              <a:t>root)</a:t>
            </a:r>
            <a:endParaRPr lang="zh-TW" altLang="en-US" sz="2400" dirty="0"/>
          </a:p>
        </p:txBody>
      </p:sp>
    </p:spTree>
    <p:extLst>
      <p:ext uri="{BB962C8B-B14F-4D97-AF65-F5344CB8AC3E}">
        <p14:creationId xmlns:p14="http://schemas.microsoft.com/office/powerpoint/2010/main" val="1139428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10 : </a:t>
            </a:r>
            <a:r>
              <a:rPr lang="zh-TW" altLang="en-US" sz="6600" dirty="0">
                <a:latin typeface="標楷體" panose="03000509000000000000" pitchFamily="65" charset="-120"/>
                <a:ea typeface="標楷體" panose="03000509000000000000" pitchFamily="65" charset="-120"/>
              </a:rPr>
              <a:t>滲透測試</a:t>
            </a:r>
            <a:r>
              <a:rPr lang="en-US" altLang="zh-TW" sz="6600" dirty="0">
                <a:latin typeface="標楷體" panose="03000509000000000000" pitchFamily="65" charset="-120"/>
                <a:ea typeface="標楷體" panose="03000509000000000000" pitchFamily="65" charset="-120"/>
              </a:rPr>
              <a:t>–</a:t>
            </a:r>
          </a:p>
          <a:p>
            <a:pPr algn="ctr"/>
            <a:r>
              <a:rPr lang="en-US" altLang="zh-TW" sz="6600" dirty="0">
                <a:latin typeface="標楷體" panose="03000509000000000000" pitchFamily="65" charset="-120"/>
                <a:ea typeface="標楷體" panose="03000509000000000000" pitchFamily="65" charset="-120"/>
              </a:rPr>
              <a:t>Ruby on Rails</a:t>
            </a:r>
          </a:p>
        </p:txBody>
      </p:sp>
      <p:pic>
        <p:nvPicPr>
          <p:cNvPr id="4" name="圖片 3">
            <a:extLst>
              <a:ext uri="{FF2B5EF4-FFF2-40B4-BE49-F238E27FC236}">
                <a16:creationId xmlns:a16="http://schemas.microsoft.com/office/drawing/2014/main" id="{1F415056-8847-4756-A4DC-F47A85DF2A0E}"/>
              </a:ext>
            </a:extLst>
          </p:cNvPr>
          <p:cNvPicPr>
            <a:picLocks noChangeAspect="1"/>
          </p:cNvPicPr>
          <p:nvPr/>
        </p:nvPicPr>
        <p:blipFill rotWithShape="1">
          <a:blip r:embed="rId2"/>
          <a:srcRect l="534" t="35107" r="18366" b="60881"/>
          <a:stretch/>
        </p:blipFill>
        <p:spPr>
          <a:xfrm>
            <a:off x="265251" y="4767884"/>
            <a:ext cx="11774349" cy="298882"/>
          </a:xfrm>
          <a:prstGeom prst="rect">
            <a:avLst/>
          </a:prstGeom>
        </p:spPr>
      </p:pic>
    </p:spTree>
    <p:extLst>
      <p:ext uri="{BB962C8B-B14F-4D97-AF65-F5344CB8AC3E}">
        <p14:creationId xmlns:p14="http://schemas.microsoft.com/office/powerpoint/2010/main" val="2019063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E183D43-9558-424C-8577-A7CAE1D0C5D0}"/>
              </a:ext>
            </a:extLst>
          </p:cNvPr>
          <p:cNvSpPr>
            <a:spLocks noGrp="1"/>
          </p:cNvSpPr>
          <p:nvPr>
            <p:ph type="body" sz="quarter" idx="10"/>
          </p:nvPr>
        </p:nvSpPr>
        <p:spPr/>
        <p:txBody>
          <a:bodyPr/>
          <a:lstStyle/>
          <a:p>
            <a:r>
              <a:rPr lang="en-US" altLang="zh-TW" dirty="0"/>
              <a:t>Ruby on Rails</a:t>
            </a:r>
            <a:endParaRPr lang="zh-TW" altLang="en-US" dirty="0"/>
          </a:p>
        </p:txBody>
      </p:sp>
      <p:pic>
        <p:nvPicPr>
          <p:cNvPr id="3" name="圖片 2">
            <a:extLst>
              <a:ext uri="{FF2B5EF4-FFF2-40B4-BE49-F238E27FC236}">
                <a16:creationId xmlns:a16="http://schemas.microsoft.com/office/drawing/2014/main" id="{67703BF6-C34D-40D5-9A80-0D3862F7432B}"/>
              </a:ext>
            </a:extLst>
          </p:cNvPr>
          <p:cNvPicPr>
            <a:picLocks noChangeAspect="1"/>
          </p:cNvPicPr>
          <p:nvPr/>
        </p:nvPicPr>
        <p:blipFill rotWithShape="1">
          <a:blip r:embed="rId2"/>
          <a:srcRect r="31875"/>
          <a:stretch/>
        </p:blipFill>
        <p:spPr>
          <a:xfrm>
            <a:off x="523875" y="1695450"/>
            <a:ext cx="10559588" cy="1711217"/>
          </a:xfrm>
          <a:prstGeom prst="rect">
            <a:avLst/>
          </a:prstGeom>
        </p:spPr>
      </p:pic>
      <p:pic>
        <p:nvPicPr>
          <p:cNvPr id="4" name="圖片 3">
            <a:extLst>
              <a:ext uri="{FF2B5EF4-FFF2-40B4-BE49-F238E27FC236}">
                <a16:creationId xmlns:a16="http://schemas.microsoft.com/office/drawing/2014/main" id="{98897DD3-4366-4703-BDB3-0DE6BE300EA7}"/>
              </a:ext>
            </a:extLst>
          </p:cNvPr>
          <p:cNvPicPr>
            <a:picLocks noChangeAspect="1"/>
          </p:cNvPicPr>
          <p:nvPr/>
        </p:nvPicPr>
        <p:blipFill>
          <a:blip r:embed="rId3"/>
          <a:stretch>
            <a:fillRect/>
          </a:stretch>
        </p:blipFill>
        <p:spPr>
          <a:xfrm>
            <a:off x="523875" y="4562475"/>
            <a:ext cx="7514576" cy="600075"/>
          </a:xfrm>
          <a:prstGeom prst="rect">
            <a:avLst/>
          </a:prstGeom>
        </p:spPr>
      </p:pic>
      <p:sp>
        <p:nvSpPr>
          <p:cNvPr id="5" name="文字方塊 4">
            <a:extLst>
              <a:ext uri="{FF2B5EF4-FFF2-40B4-BE49-F238E27FC236}">
                <a16:creationId xmlns:a16="http://schemas.microsoft.com/office/drawing/2014/main" id="{8E287A7A-DA46-4966-A57D-CB48B9E185CE}"/>
              </a:ext>
            </a:extLst>
          </p:cNvPr>
          <p:cNvSpPr txBox="1"/>
          <p:nvPr/>
        </p:nvSpPr>
        <p:spPr>
          <a:xfrm>
            <a:off x="415861" y="1196985"/>
            <a:ext cx="5625707" cy="461665"/>
          </a:xfrm>
          <a:prstGeom prst="rect">
            <a:avLst/>
          </a:prstGeom>
          <a:noFill/>
        </p:spPr>
        <p:txBody>
          <a:bodyPr wrap="none" rtlCol="0">
            <a:spAutoFit/>
          </a:bodyPr>
          <a:lstStyle/>
          <a:p>
            <a:r>
              <a:rPr lang="zh-TW" altLang="en-US" sz="2400" dirty="0"/>
              <a:t>搜尋漏洞可用模組</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search CVE-2015-3224</a:t>
            </a:r>
            <a:endParaRPr lang="zh-TW" altLang="en-US" sz="2400" b="1" dirty="0">
              <a:solidFill>
                <a:schemeClr val="accent2"/>
              </a:solidFill>
              <a:effectLst>
                <a:outerShdw blurRad="38100" dist="38100" dir="2700000" algn="tl">
                  <a:srgbClr val="000000">
                    <a:alpha val="43137"/>
                  </a:srgbClr>
                </a:outerShdw>
              </a:effectLst>
            </a:endParaRPr>
          </a:p>
        </p:txBody>
      </p:sp>
      <p:sp>
        <p:nvSpPr>
          <p:cNvPr id="6" name="文字方塊 5">
            <a:extLst>
              <a:ext uri="{FF2B5EF4-FFF2-40B4-BE49-F238E27FC236}">
                <a16:creationId xmlns:a16="http://schemas.microsoft.com/office/drawing/2014/main" id="{DF78336F-C77B-40F0-9D7A-4DA7C5082895}"/>
              </a:ext>
            </a:extLst>
          </p:cNvPr>
          <p:cNvSpPr txBox="1"/>
          <p:nvPr/>
        </p:nvSpPr>
        <p:spPr>
          <a:xfrm>
            <a:off x="415860" y="4066521"/>
            <a:ext cx="9182001" cy="461665"/>
          </a:xfrm>
          <a:prstGeom prst="rect">
            <a:avLst/>
          </a:prstGeom>
          <a:noFill/>
        </p:spPr>
        <p:txBody>
          <a:bodyPr wrap="none" rtlCol="0">
            <a:spAutoFit/>
          </a:bodyPr>
          <a:lstStyle/>
          <a:p>
            <a:r>
              <a:rPr lang="zh-TW" altLang="en-US" sz="2400" dirty="0"/>
              <a:t>使用該模組</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use exploit/multi/http/rails_web_console_v2_code_exec</a:t>
            </a:r>
            <a:endParaRPr lang="zh-TW" altLang="en-US" sz="2400" b="1"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68E9CB6-4EE0-4EA8-8F27-426A5AED1CC7}"/>
              </a:ext>
            </a:extLst>
          </p:cNvPr>
          <p:cNvPicPr>
            <a:picLocks noChangeAspect="1"/>
          </p:cNvPicPr>
          <p:nvPr/>
        </p:nvPicPr>
        <p:blipFill>
          <a:blip r:embed="rId2"/>
          <a:stretch>
            <a:fillRect/>
          </a:stretch>
        </p:blipFill>
        <p:spPr>
          <a:xfrm>
            <a:off x="619125" y="1608773"/>
            <a:ext cx="8743950" cy="4914900"/>
          </a:xfrm>
          <a:prstGeom prst="rect">
            <a:avLst/>
          </a:prstGeom>
        </p:spPr>
      </p:pic>
      <p:sp>
        <p:nvSpPr>
          <p:cNvPr id="4" name="文字方塊 3">
            <a:extLst>
              <a:ext uri="{FF2B5EF4-FFF2-40B4-BE49-F238E27FC236}">
                <a16:creationId xmlns:a16="http://schemas.microsoft.com/office/drawing/2014/main" id="{63ABF8D5-E75C-4EA5-9266-AB6C01DA1B4E}"/>
              </a:ext>
            </a:extLst>
          </p:cNvPr>
          <p:cNvSpPr txBox="1"/>
          <p:nvPr/>
        </p:nvSpPr>
        <p:spPr>
          <a:xfrm>
            <a:off x="504825" y="1147108"/>
            <a:ext cx="3147400" cy="461665"/>
          </a:xfrm>
          <a:prstGeom prst="rect">
            <a:avLst/>
          </a:prstGeom>
          <a:noFill/>
        </p:spPr>
        <p:txBody>
          <a:bodyPr wrap="none" rtlCol="0">
            <a:spAutoFit/>
          </a:bodyPr>
          <a:lstStyle/>
          <a:p>
            <a:r>
              <a:rPr lang="zh-TW" altLang="en-US" sz="2400" dirty="0"/>
              <a:t>查看模組設定</a:t>
            </a:r>
            <a:r>
              <a:rPr lang="en-US" altLang="zh-TW" sz="2400" dirty="0"/>
              <a:t>: </a:t>
            </a:r>
            <a:r>
              <a:rPr lang="en-US" altLang="zh-TW" sz="2400" b="1" dirty="0">
                <a:solidFill>
                  <a:schemeClr val="accent2"/>
                </a:solidFill>
                <a:effectLst>
                  <a:outerShdw blurRad="38100" dist="38100" dir="2700000" algn="tl">
                    <a:srgbClr val="000000">
                      <a:alpha val="43137"/>
                    </a:srgbClr>
                  </a:outerShdw>
                </a:effectLst>
              </a:rPr>
              <a:t>options</a:t>
            </a:r>
            <a:endParaRPr lang="zh-TW" altLang="en-US" sz="2400" b="1" dirty="0">
              <a:solidFill>
                <a:schemeClr val="accent2"/>
              </a:solidFill>
              <a:effectLst>
                <a:outerShdw blurRad="38100" dist="38100" dir="2700000" algn="tl">
                  <a:srgbClr val="000000">
                    <a:alpha val="43137"/>
                  </a:srgbClr>
                </a:outerShdw>
              </a:effectLst>
            </a:endParaRPr>
          </a:p>
        </p:txBody>
      </p:sp>
      <p:sp>
        <p:nvSpPr>
          <p:cNvPr id="5" name="文字版面配置區 1">
            <a:extLst>
              <a:ext uri="{FF2B5EF4-FFF2-40B4-BE49-F238E27FC236}">
                <a16:creationId xmlns:a16="http://schemas.microsoft.com/office/drawing/2014/main" id="{93DF432E-97DE-42A9-A9DC-B9DFD6E03BF1}"/>
              </a:ext>
            </a:extLst>
          </p:cNvPr>
          <p:cNvSpPr>
            <a:spLocks noGrp="1"/>
          </p:cNvSpPr>
          <p:nvPr>
            <p:ph type="body" sz="quarter" idx="10"/>
          </p:nvPr>
        </p:nvSpPr>
        <p:spPr>
          <a:xfrm>
            <a:off x="228600" y="209550"/>
            <a:ext cx="5221224" cy="584775"/>
          </a:xfrm>
        </p:spPr>
        <p:txBody>
          <a:bodyPr/>
          <a:lstStyle/>
          <a:p>
            <a:r>
              <a:rPr lang="en-US" altLang="zh-TW" dirty="0"/>
              <a:t>Ruby on Rails</a:t>
            </a:r>
            <a:endParaRPr lang="zh-TW" altLang="en-US" dirty="0"/>
          </a:p>
        </p:txBody>
      </p:sp>
    </p:spTree>
    <p:extLst>
      <p:ext uri="{BB962C8B-B14F-4D97-AF65-F5344CB8AC3E}">
        <p14:creationId xmlns:p14="http://schemas.microsoft.com/office/powerpoint/2010/main" val="2910360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67FB10E-5630-4B80-A6A5-326331A2A1DB}"/>
              </a:ext>
            </a:extLst>
          </p:cNvPr>
          <p:cNvPicPr>
            <a:picLocks noChangeAspect="1"/>
          </p:cNvPicPr>
          <p:nvPr/>
        </p:nvPicPr>
        <p:blipFill>
          <a:blip r:embed="rId2"/>
          <a:stretch>
            <a:fillRect/>
          </a:stretch>
        </p:blipFill>
        <p:spPr>
          <a:xfrm>
            <a:off x="385762" y="2612870"/>
            <a:ext cx="8391525" cy="1447800"/>
          </a:xfrm>
          <a:prstGeom prst="rect">
            <a:avLst/>
          </a:prstGeom>
        </p:spPr>
      </p:pic>
      <p:sp>
        <p:nvSpPr>
          <p:cNvPr id="4" name="文字方塊 3">
            <a:extLst>
              <a:ext uri="{FF2B5EF4-FFF2-40B4-BE49-F238E27FC236}">
                <a16:creationId xmlns:a16="http://schemas.microsoft.com/office/drawing/2014/main" id="{99063D33-17F0-4092-A9F1-3731BC728C73}"/>
              </a:ext>
            </a:extLst>
          </p:cNvPr>
          <p:cNvSpPr txBox="1"/>
          <p:nvPr/>
        </p:nvSpPr>
        <p:spPr>
          <a:xfrm>
            <a:off x="385762" y="2098030"/>
            <a:ext cx="5870646" cy="461665"/>
          </a:xfrm>
          <a:prstGeom prst="rect">
            <a:avLst/>
          </a:prstGeom>
          <a:noFill/>
        </p:spPr>
        <p:txBody>
          <a:bodyPr wrap="none" rtlCol="0">
            <a:spAutoFit/>
          </a:bodyPr>
          <a:lstStyle/>
          <a:p>
            <a:r>
              <a:rPr lang="zh-TW" altLang="en-US" sz="2400" dirty="0"/>
              <a:t>確認設定無誤後，便執行攻擊指令 </a:t>
            </a:r>
            <a:r>
              <a:rPr lang="en-US" altLang="zh-TW" sz="2400" dirty="0"/>
              <a:t>:</a:t>
            </a:r>
            <a:r>
              <a:rPr lang="zh-TW" altLang="en-US" sz="2400" dirty="0"/>
              <a:t> </a:t>
            </a:r>
            <a:r>
              <a:rPr lang="en-US" altLang="zh-TW" sz="2400" dirty="0">
                <a:solidFill>
                  <a:schemeClr val="accent2"/>
                </a:solidFill>
                <a:effectLst>
                  <a:outerShdw blurRad="38100" dist="38100" dir="2700000" algn="tl">
                    <a:srgbClr val="000000">
                      <a:alpha val="43137"/>
                    </a:srgbClr>
                  </a:outerShdw>
                </a:effectLst>
              </a:rPr>
              <a:t>exploit</a:t>
            </a:r>
            <a:endParaRPr lang="zh-TW" altLang="en-US" sz="2400" dirty="0">
              <a:solidFill>
                <a:schemeClr val="accent2"/>
              </a:solidFill>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A194F157-7B25-4B6C-838A-73039EC91064}"/>
              </a:ext>
            </a:extLst>
          </p:cNvPr>
          <p:cNvSpPr/>
          <p:nvPr/>
        </p:nvSpPr>
        <p:spPr>
          <a:xfrm>
            <a:off x="385762" y="4175551"/>
            <a:ext cx="9906000" cy="461665"/>
          </a:xfrm>
          <a:prstGeom prst="rect">
            <a:avLst/>
          </a:prstGeom>
        </p:spPr>
        <p:txBody>
          <a:bodyPr wrap="square">
            <a:spAutoFit/>
          </a:bodyPr>
          <a:lstStyle/>
          <a:p>
            <a:pPr>
              <a:buClr>
                <a:schemeClr val="tx1"/>
              </a:buClr>
            </a:pPr>
            <a:r>
              <a:rPr lang="en-US" altLang="zh-TW" sz="2400" dirty="0" err="1">
                <a:solidFill>
                  <a:schemeClr val="accent2"/>
                </a:solidFill>
                <a:effectLst>
                  <a:outerShdw blurRad="38100" dist="38100" dir="2700000" algn="tl">
                    <a:srgbClr val="000000">
                      <a:alpha val="43137"/>
                    </a:srgbClr>
                  </a:outerShdw>
                </a:effectLst>
              </a:rPr>
              <a:t>whoami</a:t>
            </a:r>
            <a:r>
              <a:rPr lang="zh-TW" altLang="en-US" sz="2400" dirty="0"/>
              <a:t> </a:t>
            </a:r>
            <a:r>
              <a:rPr lang="en-US" altLang="zh-TW" sz="2400" dirty="0"/>
              <a:t>:</a:t>
            </a:r>
            <a:r>
              <a:rPr lang="zh-TW" altLang="en-US" sz="2400" dirty="0"/>
              <a:t> 顯示目前使用者的身分 </a:t>
            </a:r>
            <a:r>
              <a:rPr lang="en-US" altLang="zh-TW" sz="2400" dirty="0"/>
              <a:t>(authority/local service : </a:t>
            </a:r>
            <a:r>
              <a:rPr lang="zh-TW" altLang="en-US" sz="2400" dirty="0"/>
              <a:t>權限受限的帳戶</a:t>
            </a:r>
            <a:r>
              <a:rPr lang="en-US" altLang="zh-TW" sz="2400" dirty="0"/>
              <a:t>)</a:t>
            </a:r>
            <a:endParaRPr lang="zh-TW" altLang="en-US" sz="2400" dirty="0"/>
          </a:p>
        </p:txBody>
      </p:sp>
      <p:sp>
        <p:nvSpPr>
          <p:cNvPr id="6" name="文字版面配置區 1">
            <a:extLst>
              <a:ext uri="{FF2B5EF4-FFF2-40B4-BE49-F238E27FC236}">
                <a16:creationId xmlns:a16="http://schemas.microsoft.com/office/drawing/2014/main" id="{A33ACA57-0E97-455B-AD13-622E44FEF5D8}"/>
              </a:ext>
            </a:extLst>
          </p:cNvPr>
          <p:cNvSpPr>
            <a:spLocks noGrp="1"/>
          </p:cNvSpPr>
          <p:nvPr>
            <p:ph type="body" sz="quarter" idx="10"/>
          </p:nvPr>
        </p:nvSpPr>
        <p:spPr>
          <a:xfrm>
            <a:off x="228600" y="209550"/>
            <a:ext cx="5221224" cy="584775"/>
          </a:xfrm>
        </p:spPr>
        <p:txBody>
          <a:bodyPr/>
          <a:lstStyle/>
          <a:p>
            <a:r>
              <a:rPr lang="en-US" altLang="zh-TW" dirty="0"/>
              <a:t>Ruby on Rails</a:t>
            </a:r>
            <a:endParaRPr lang="zh-TW" altLang="en-US" dirty="0"/>
          </a:p>
        </p:txBody>
      </p:sp>
    </p:spTree>
    <p:extLst>
      <p:ext uri="{BB962C8B-B14F-4D97-AF65-F5344CB8AC3E}">
        <p14:creationId xmlns:p14="http://schemas.microsoft.com/office/powerpoint/2010/main" val="245601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D133A80-BC86-4DA5-A947-A828894A0B50}"/>
              </a:ext>
            </a:extLst>
          </p:cNvPr>
          <p:cNvSpPr>
            <a:spLocks noGrp="1"/>
          </p:cNvSpPr>
          <p:nvPr>
            <p:ph type="body" sz="quarter" idx="10"/>
          </p:nvPr>
        </p:nvSpPr>
        <p:spPr>
          <a:xfrm>
            <a:off x="228600" y="209550"/>
            <a:ext cx="6672714" cy="584775"/>
          </a:xfrm>
        </p:spPr>
        <p:txBody>
          <a:bodyPr/>
          <a:lstStyle/>
          <a:p>
            <a:r>
              <a:rPr lang="zh-TW" altLang="en-US" dirty="0"/>
              <a:t>其他 </a:t>
            </a:r>
            <a:r>
              <a:rPr lang="en-US" altLang="zh-TW" dirty="0"/>
              <a:t>Metasploitable 3 </a:t>
            </a:r>
            <a:r>
              <a:rPr lang="zh-TW" altLang="en-US" dirty="0"/>
              <a:t>漏洞</a:t>
            </a:r>
          </a:p>
        </p:txBody>
      </p:sp>
      <p:sp>
        <p:nvSpPr>
          <p:cNvPr id="3" name="矩形 2">
            <a:extLst>
              <a:ext uri="{FF2B5EF4-FFF2-40B4-BE49-F238E27FC236}">
                <a16:creationId xmlns:a16="http://schemas.microsoft.com/office/drawing/2014/main" id="{5DFFAD75-CFFE-4E49-8B66-9DB2A65B82F9}"/>
              </a:ext>
            </a:extLst>
          </p:cNvPr>
          <p:cNvSpPr/>
          <p:nvPr/>
        </p:nvSpPr>
        <p:spPr>
          <a:xfrm>
            <a:off x="795687" y="1508041"/>
            <a:ext cx="8444566" cy="830997"/>
          </a:xfrm>
          <a:prstGeom prst="rect">
            <a:avLst/>
          </a:prstGeom>
          <a:solidFill>
            <a:schemeClr val="accent6">
              <a:lumMod val="20000"/>
              <a:lumOff val="80000"/>
            </a:schemeClr>
          </a:solidFill>
        </p:spPr>
        <p:txBody>
          <a:bodyPr wrap="square">
            <a:spAutoFit/>
          </a:bodyPr>
          <a:lstStyle/>
          <a:p>
            <a:r>
              <a:rPr lang="en-US" altLang="zh-TW" sz="2400" dirty="0"/>
              <a:t>Metasploitable 3 Vulnerabilities :</a:t>
            </a:r>
          </a:p>
          <a:p>
            <a:r>
              <a:rPr lang="en-US" altLang="zh-TW" sz="2400" dirty="0"/>
              <a:t>https://github.com/rapid7/metasploitable3/wiki/Vulnerabilities</a:t>
            </a:r>
            <a:endParaRPr lang="zh-TW" altLang="en-US" sz="2400" dirty="0"/>
          </a:p>
        </p:txBody>
      </p:sp>
      <p:sp>
        <p:nvSpPr>
          <p:cNvPr id="4" name="矩形 3">
            <a:extLst>
              <a:ext uri="{FF2B5EF4-FFF2-40B4-BE49-F238E27FC236}">
                <a16:creationId xmlns:a16="http://schemas.microsoft.com/office/drawing/2014/main" id="{B495705B-8984-495F-A386-AF6FBE424E45}"/>
              </a:ext>
            </a:extLst>
          </p:cNvPr>
          <p:cNvSpPr/>
          <p:nvPr/>
        </p:nvSpPr>
        <p:spPr>
          <a:xfrm>
            <a:off x="795687" y="2917075"/>
            <a:ext cx="5641929" cy="830997"/>
          </a:xfrm>
          <a:prstGeom prst="rect">
            <a:avLst/>
          </a:prstGeom>
          <a:solidFill>
            <a:schemeClr val="accent6">
              <a:lumMod val="20000"/>
              <a:lumOff val="80000"/>
            </a:schemeClr>
          </a:solidFill>
        </p:spPr>
        <p:txBody>
          <a:bodyPr wrap="none">
            <a:spAutoFit/>
          </a:bodyPr>
          <a:lstStyle/>
          <a:p>
            <a:r>
              <a:rPr lang="en-US" altLang="zh-TW" sz="2400" dirty="0"/>
              <a:t>Metasploit walkthrough</a:t>
            </a:r>
            <a:r>
              <a:rPr lang="zh-TW" altLang="en-US" sz="2400" dirty="0"/>
              <a:t> </a:t>
            </a:r>
            <a:r>
              <a:rPr lang="en-US" altLang="zh-TW" sz="2400" dirty="0"/>
              <a:t>:</a:t>
            </a:r>
            <a:r>
              <a:rPr lang="zh-TW" altLang="en-US" sz="2400" dirty="0"/>
              <a:t> </a:t>
            </a:r>
            <a:endParaRPr lang="en-US" altLang="zh-TW" sz="2400" dirty="0"/>
          </a:p>
          <a:p>
            <a:r>
              <a:rPr lang="en-US" altLang="zh-TW" sz="2400" dirty="0"/>
              <a:t>https://zero-day.io/metasploitwalkthrough/</a:t>
            </a:r>
          </a:p>
        </p:txBody>
      </p:sp>
      <p:sp>
        <p:nvSpPr>
          <p:cNvPr id="5" name="矩形 4">
            <a:extLst>
              <a:ext uri="{FF2B5EF4-FFF2-40B4-BE49-F238E27FC236}">
                <a16:creationId xmlns:a16="http://schemas.microsoft.com/office/drawing/2014/main" id="{AAFB3CAB-4AB4-4E5A-B4B5-D9FC3DEA8914}"/>
              </a:ext>
            </a:extLst>
          </p:cNvPr>
          <p:cNvSpPr/>
          <p:nvPr/>
        </p:nvSpPr>
        <p:spPr>
          <a:xfrm>
            <a:off x="795687" y="4326109"/>
            <a:ext cx="9618848" cy="830997"/>
          </a:xfrm>
          <a:prstGeom prst="rect">
            <a:avLst/>
          </a:prstGeom>
          <a:solidFill>
            <a:schemeClr val="accent6">
              <a:lumMod val="20000"/>
              <a:lumOff val="80000"/>
            </a:schemeClr>
          </a:solidFill>
        </p:spPr>
        <p:txBody>
          <a:bodyPr wrap="square">
            <a:spAutoFit/>
          </a:bodyPr>
          <a:lstStyle/>
          <a:p>
            <a:r>
              <a:rPr lang="en-US" altLang="zh-TW" sz="2400" dirty="0"/>
              <a:t>Metasploitable 3 Walkthrough - Getting System : </a:t>
            </a:r>
          </a:p>
          <a:p>
            <a:r>
              <a:rPr lang="en-US" altLang="zh-TW" sz="2400" dirty="0"/>
              <a:t>https://two06.blogspot.com/2016/12/metasploitable-3-walkthrough.html</a:t>
            </a:r>
            <a:endParaRPr lang="zh-TW" altLang="en-US" sz="2400" dirty="0"/>
          </a:p>
        </p:txBody>
      </p:sp>
      <p:sp>
        <p:nvSpPr>
          <p:cNvPr id="6" name="矩形 5">
            <a:extLst>
              <a:ext uri="{FF2B5EF4-FFF2-40B4-BE49-F238E27FC236}">
                <a16:creationId xmlns:a16="http://schemas.microsoft.com/office/drawing/2014/main" id="{7380F7A8-C1BA-46B8-A23E-FB22209BB2BF}"/>
              </a:ext>
            </a:extLst>
          </p:cNvPr>
          <p:cNvSpPr/>
          <p:nvPr/>
        </p:nvSpPr>
        <p:spPr>
          <a:xfrm>
            <a:off x="795687" y="5735143"/>
            <a:ext cx="7499745" cy="830997"/>
          </a:xfrm>
          <a:prstGeom prst="rect">
            <a:avLst/>
          </a:prstGeom>
          <a:solidFill>
            <a:schemeClr val="accent6">
              <a:lumMod val="20000"/>
              <a:lumOff val="80000"/>
            </a:schemeClr>
          </a:solidFill>
        </p:spPr>
        <p:txBody>
          <a:bodyPr wrap="none">
            <a:spAutoFit/>
          </a:bodyPr>
          <a:lstStyle/>
          <a:p>
            <a:r>
              <a:rPr lang="en-US" altLang="zh-TW" sz="2400" dirty="0"/>
              <a:t>Attacking Metasploitable 3 (Windows) - Metasploit Minute</a:t>
            </a:r>
          </a:p>
          <a:p>
            <a:r>
              <a:rPr lang="en-US" altLang="zh-TW" sz="2400" dirty="0"/>
              <a:t>https://www.youtube.com/watch?v=4HOGfSQEYuE</a:t>
            </a:r>
            <a:endParaRPr lang="zh-TW" altLang="en-US" sz="2400" dirty="0"/>
          </a:p>
        </p:txBody>
      </p:sp>
    </p:spTree>
    <p:extLst>
      <p:ext uri="{BB962C8B-B14F-4D97-AF65-F5344CB8AC3E}">
        <p14:creationId xmlns:p14="http://schemas.microsoft.com/office/powerpoint/2010/main" val="165797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1">
            <a:extLst>
              <a:ext uri="{FF2B5EF4-FFF2-40B4-BE49-F238E27FC236}">
                <a16:creationId xmlns:a16="http://schemas.microsoft.com/office/drawing/2014/main" id="{3E824DA3-757C-4F47-95B5-3B9EBD0AC347}"/>
              </a:ext>
            </a:extLst>
          </p:cNvPr>
          <p:cNvSpPr>
            <a:spLocks noGrp="1"/>
          </p:cNvSpPr>
          <p:nvPr>
            <p:ph type="body" sz="quarter" idx="10"/>
          </p:nvPr>
        </p:nvSpPr>
        <p:spPr>
          <a:xfrm>
            <a:off x="228600" y="209550"/>
            <a:ext cx="5221224" cy="584775"/>
          </a:xfrm>
        </p:spPr>
        <p:txBody>
          <a:bodyPr/>
          <a:lstStyle/>
          <a:p>
            <a:r>
              <a:rPr lang="en-US" altLang="zh-TW" dirty="0"/>
              <a:t>Metasploitable </a:t>
            </a:r>
            <a:r>
              <a:rPr lang="zh-TW" altLang="en-US" dirty="0"/>
              <a:t>漏洞列表</a:t>
            </a:r>
          </a:p>
        </p:txBody>
      </p:sp>
      <p:sp>
        <p:nvSpPr>
          <p:cNvPr id="4" name="矩形 3">
            <a:extLst>
              <a:ext uri="{FF2B5EF4-FFF2-40B4-BE49-F238E27FC236}">
                <a16:creationId xmlns:a16="http://schemas.microsoft.com/office/drawing/2014/main" id="{6A40441D-4666-43AE-ADA3-04E11EFE9C67}"/>
              </a:ext>
            </a:extLst>
          </p:cNvPr>
          <p:cNvSpPr/>
          <p:nvPr/>
        </p:nvSpPr>
        <p:spPr>
          <a:xfrm>
            <a:off x="228600" y="794325"/>
            <a:ext cx="2242345" cy="6001643"/>
          </a:xfrm>
          <a:prstGeom prst="rect">
            <a:avLst/>
          </a:prstGeom>
        </p:spPr>
        <p:txBody>
          <a:bodyPr wrap="none">
            <a:spAutoFit/>
          </a:bodyPr>
          <a:lstStyle/>
          <a:p>
            <a:r>
              <a:rPr lang="en-US" altLang="zh-TW" sz="2400" dirty="0"/>
              <a:t>GlassFish</a:t>
            </a:r>
          </a:p>
          <a:p>
            <a:pPr marL="342900" indent="-342900">
              <a:buFont typeface="Arial" panose="020B0604020202020204" pitchFamily="34" charset="0"/>
              <a:buChar char="•"/>
            </a:pPr>
            <a:r>
              <a:rPr lang="en-US" altLang="zh-TW" sz="2400" dirty="0"/>
              <a:t>4848 - HTTP</a:t>
            </a:r>
          </a:p>
          <a:p>
            <a:pPr marL="342900" indent="-342900">
              <a:buFont typeface="Arial" panose="020B0604020202020204" pitchFamily="34" charset="0"/>
              <a:buChar char="•"/>
            </a:pPr>
            <a:r>
              <a:rPr lang="en-US" altLang="zh-TW" sz="2400" dirty="0"/>
              <a:t>8080 - HTTP</a:t>
            </a:r>
          </a:p>
          <a:p>
            <a:pPr marL="342900" indent="-342900">
              <a:buFont typeface="Arial" panose="020B0604020202020204" pitchFamily="34" charset="0"/>
              <a:buChar char="•"/>
            </a:pPr>
            <a:r>
              <a:rPr lang="en-US" altLang="zh-TW" sz="2400" dirty="0"/>
              <a:t>8181 – HTTPS</a:t>
            </a:r>
          </a:p>
          <a:p>
            <a:endParaRPr lang="en-US" altLang="zh-TW" sz="2400" dirty="0"/>
          </a:p>
          <a:p>
            <a:r>
              <a:rPr lang="en-US" altLang="zh-TW" sz="2400" dirty="0"/>
              <a:t>Apache Struts</a:t>
            </a:r>
          </a:p>
          <a:p>
            <a:pPr marL="342900" indent="-342900">
              <a:buFont typeface="Arial" panose="020B0604020202020204" pitchFamily="34" charset="0"/>
              <a:buChar char="•"/>
            </a:pPr>
            <a:r>
              <a:rPr lang="en-US" altLang="zh-TW" sz="2400" dirty="0"/>
              <a:t>8282 – HTTP</a:t>
            </a:r>
          </a:p>
          <a:p>
            <a:endParaRPr lang="en-US" altLang="zh-TW" sz="2400" dirty="0"/>
          </a:p>
          <a:p>
            <a:r>
              <a:rPr lang="en-US" altLang="zh-TW" sz="2400" dirty="0"/>
              <a:t>Tomcat</a:t>
            </a:r>
          </a:p>
          <a:p>
            <a:pPr marL="342900" indent="-342900">
              <a:buFont typeface="Arial" panose="020B0604020202020204" pitchFamily="34" charset="0"/>
              <a:buChar char="•"/>
            </a:pPr>
            <a:r>
              <a:rPr lang="en-US" altLang="zh-TW" sz="2400" dirty="0"/>
              <a:t>8282 – HTTP</a:t>
            </a:r>
          </a:p>
          <a:p>
            <a:endParaRPr lang="en-US" altLang="zh-TW" sz="2400" dirty="0"/>
          </a:p>
          <a:p>
            <a:r>
              <a:rPr lang="en-US" altLang="zh-TW" sz="2400" dirty="0"/>
              <a:t>Jenkins</a:t>
            </a:r>
          </a:p>
          <a:p>
            <a:pPr marL="342900" indent="-342900">
              <a:buFont typeface="Arial" panose="020B0604020202020204" pitchFamily="34" charset="0"/>
              <a:buChar char="•"/>
            </a:pPr>
            <a:r>
              <a:rPr lang="en-US" altLang="zh-TW" sz="2400" dirty="0"/>
              <a:t>8484 – HTTP</a:t>
            </a:r>
          </a:p>
          <a:p>
            <a:endParaRPr lang="en-US" altLang="zh-TW" sz="2400" dirty="0"/>
          </a:p>
          <a:p>
            <a:r>
              <a:rPr lang="en-US" altLang="zh-TW" sz="2400" dirty="0"/>
              <a:t>IIS – FTP</a:t>
            </a:r>
          </a:p>
          <a:p>
            <a:pPr marL="342900" indent="-342900">
              <a:buFont typeface="Arial" panose="020B0604020202020204" pitchFamily="34" charset="0"/>
              <a:buChar char="•"/>
            </a:pPr>
            <a:r>
              <a:rPr lang="en-US" altLang="zh-TW" sz="2400" dirty="0"/>
              <a:t>21 – FTP</a:t>
            </a:r>
          </a:p>
        </p:txBody>
      </p:sp>
      <p:sp>
        <p:nvSpPr>
          <p:cNvPr id="5" name="矩形 4">
            <a:extLst>
              <a:ext uri="{FF2B5EF4-FFF2-40B4-BE49-F238E27FC236}">
                <a16:creationId xmlns:a16="http://schemas.microsoft.com/office/drawing/2014/main" id="{4FD56270-06C8-43D7-BB7B-9EEB63396CF9}"/>
              </a:ext>
            </a:extLst>
          </p:cNvPr>
          <p:cNvSpPr/>
          <p:nvPr/>
        </p:nvSpPr>
        <p:spPr>
          <a:xfrm>
            <a:off x="3374765" y="794325"/>
            <a:ext cx="2331023" cy="5632311"/>
          </a:xfrm>
          <a:prstGeom prst="rect">
            <a:avLst/>
          </a:prstGeom>
        </p:spPr>
        <p:txBody>
          <a:bodyPr wrap="none">
            <a:spAutoFit/>
          </a:bodyPr>
          <a:lstStyle/>
          <a:p>
            <a:r>
              <a:rPr lang="en-US" altLang="zh-TW" sz="2400" dirty="0"/>
              <a:t>IIS – HTTP</a:t>
            </a:r>
          </a:p>
          <a:p>
            <a:pPr marL="342900" indent="-342900">
              <a:buFont typeface="Arial" panose="020B0604020202020204" pitchFamily="34" charset="0"/>
              <a:buChar char="•"/>
            </a:pPr>
            <a:r>
              <a:rPr lang="en-US" altLang="zh-TW" sz="2400" dirty="0"/>
              <a:t>80 - HTTP</a:t>
            </a:r>
            <a:endParaRPr lang="zh-TW" altLang="en-US" sz="2400" dirty="0"/>
          </a:p>
          <a:p>
            <a:endParaRPr lang="en-US" altLang="zh-TW" sz="2400" dirty="0"/>
          </a:p>
          <a:p>
            <a:r>
              <a:rPr lang="en-US" altLang="zh-TW" sz="2400" dirty="0" err="1"/>
              <a:t>Psexec</a:t>
            </a:r>
            <a:endParaRPr lang="en-US" altLang="zh-TW" sz="2400" dirty="0"/>
          </a:p>
          <a:p>
            <a:pPr marL="342900" indent="-342900">
              <a:buFont typeface="Arial" panose="020B0604020202020204" pitchFamily="34" charset="0"/>
              <a:buChar char="•"/>
            </a:pPr>
            <a:r>
              <a:rPr lang="en-US" altLang="zh-TW" sz="2400" dirty="0"/>
              <a:t>445 - SMB</a:t>
            </a:r>
          </a:p>
          <a:p>
            <a:pPr marL="342900" indent="-342900">
              <a:buFont typeface="Arial" panose="020B0604020202020204" pitchFamily="34" charset="0"/>
              <a:buChar char="•"/>
            </a:pPr>
            <a:r>
              <a:rPr lang="en-US" altLang="zh-TW" sz="2400" dirty="0"/>
              <a:t>139 – NetBIOS</a:t>
            </a:r>
          </a:p>
          <a:p>
            <a:endParaRPr lang="en-US" altLang="zh-TW" sz="2400" dirty="0"/>
          </a:p>
          <a:p>
            <a:r>
              <a:rPr lang="en-US" altLang="zh-TW" sz="2400" dirty="0"/>
              <a:t>SSH</a:t>
            </a:r>
          </a:p>
          <a:p>
            <a:pPr marL="342900" indent="-342900">
              <a:buFont typeface="Arial" panose="020B0604020202020204" pitchFamily="34" charset="0"/>
              <a:buChar char="•"/>
            </a:pPr>
            <a:r>
              <a:rPr lang="en-US" altLang="zh-TW" sz="2400" dirty="0"/>
              <a:t>22 – SSH</a:t>
            </a:r>
          </a:p>
          <a:p>
            <a:endParaRPr lang="en-US" altLang="zh-TW" sz="2400" dirty="0"/>
          </a:p>
          <a:p>
            <a:r>
              <a:rPr lang="en-US" altLang="zh-TW" sz="2400" dirty="0" err="1"/>
              <a:t>WinRM</a:t>
            </a:r>
            <a:endParaRPr lang="en-US" altLang="zh-TW" sz="2400" dirty="0"/>
          </a:p>
          <a:p>
            <a:pPr marL="342900" indent="-342900">
              <a:buFont typeface="Arial" panose="020B0604020202020204" pitchFamily="34" charset="0"/>
              <a:buChar char="•"/>
            </a:pPr>
            <a:r>
              <a:rPr lang="en-US" altLang="zh-TW" sz="2400" dirty="0"/>
              <a:t>5985 – HTTPS</a:t>
            </a:r>
          </a:p>
          <a:p>
            <a:endParaRPr lang="en-US" altLang="zh-TW" sz="2400" dirty="0"/>
          </a:p>
          <a:p>
            <a:r>
              <a:rPr lang="en-US" altLang="zh-TW" sz="2400" dirty="0" err="1"/>
              <a:t>chinese</a:t>
            </a:r>
            <a:r>
              <a:rPr lang="en-US" altLang="zh-TW" sz="2400" dirty="0"/>
              <a:t> </a:t>
            </a:r>
            <a:r>
              <a:rPr lang="en-US" altLang="zh-TW" sz="2400" dirty="0" err="1"/>
              <a:t>caidao</a:t>
            </a:r>
            <a:endParaRPr lang="en-US" altLang="zh-TW" sz="2400" dirty="0"/>
          </a:p>
          <a:p>
            <a:pPr marL="342900" indent="-342900">
              <a:buFont typeface="Arial" panose="020B0604020202020204" pitchFamily="34" charset="0"/>
              <a:buChar char="•"/>
            </a:pPr>
            <a:r>
              <a:rPr lang="en-US" altLang="zh-TW" sz="2400" dirty="0"/>
              <a:t>80 – HTTP</a:t>
            </a:r>
          </a:p>
        </p:txBody>
      </p:sp>
      <p:sp>
        <p:nvSpPr>
          <p:cNvPr id="7" name="矩形 6">
            <a:extLst>
              <a:ext uri="{FF2B5EF4-FFF2-40B4-BE49-F238E27FC236}">
                <a16:creationId xmlns:a16="http://schemas.microsoft.com/office/drawing/2014/main" id="{D120EAAE-E71E-4E9C-8995-767E6BE77944}"/>
              </a:ext>
            </a:extLst>
          </p:cNvPr>
          <p:cNvSpPr/>
          <p:nvPr/>
        </p:nvSpPr>
        <p:spPr>
          <a:xfrm>
            <a:off x="6609608" y="794325"/>
            <a:ext cx="2257425" cy="5262979"/>
          </a:xfrm>
          <a:prstGeom prst="rect">
            <a:avLst/>
          </a:prstGeom>
        </p:spPr>
        <p:txBody>
          <a:bodyPr wrap="square">
            <a:spAutoFit/>
          </a:bodyPr>
          <a:lstStyle/>
          <a:p>
            <a:pPr lvl="0"/>
            <a:r>
              <a:rPr lang="en-US" altLang="zh-TW" sz="2400" dirty="0">
                <a:solidFill>
                  <a:prstClr val="black"/>
                </a:solidFill>
              </a:rPr>
              <a:t>ManageEngine</a:t>
            </a:r>
          </a:p>
          <a:p>
            <a:pPr marL="342900" lvl="0" indent="-342900">
              <a:buFont typeface="Arial" panose="020B0604020202020204" pitchFamily="34" charset="0"/>
              <a:buChar char="•"/>
            </a:pPr>
            <a:r>
              <a:rPr lang="en-US" altLang="zh-TW" sz="2400" dirty="0">
                <a:solidFill>
                  <a:prstClr val="black"/>
                </a:solidFill>
              </a:rPr>
              <a:t>8022 – HTTP</a:t>
            </a:r>
          </a:p>
          <a:p>
            <a:pPr lvl="0"/>
            <a:endParaRPr lang="en-US" altLang="zh-TW" sz="2400" dirty="0">
              <a:solidFill>
                <a:prstClr val="black"/>
              </a:solidFill>
            </a:endParaRPr>
          </a:p>
          <a:p>
            <a:pPr lvl="0"/>
            <a:r>
              <a:rPr lang="en-US" altLang="zh-TW" sz="2400" dirty="0" err="1">
                <a:solidFill>
                  <a:prstClr val="black"/>
                </a:solidFill>
              </a:rPr>
              <a:t>ElasticSearch</a:t>
            </a:r>
            <a:endParaRPr lang="en-US" altLang="zh-TW" sz="2400" dirty="0">
              <a:solidFill>
                <a:prstClr val="black"/>
              </a:solidFill>
            </a:endParaRPr>
          </a:p>
          <a:p>
            <a:pPr marL="342900" lvl="0" indent="-342900">
              <a:buFont typeface="Arial" panose="020B0604020202020204" pitchFamily="34" charset="0"/>
              <a:buChar char="•"/>
            </a:pPr>
            <a:r>
              <a:rPr lang="en-US" altLang="zh-TW" sz="2400" dirty="0">
                <a:solidFill>
                  <a:prstClr val="black"/>
                </a:solidFill>
              </a:rPr>
              <a:t>9200 – HTTP</a:t>
            </a:r>
          </a:p>
          <a:p>
            <a:pPr lvl="0"/>
            <a:endParaRPr lang="en-US" altLang="zh-TW" sz="2400" dirty="0">
              <a:solidFill>
                <a:prstClr val="black"/>
              </a:solidFill>
            </a:endParaRPr>
          </a:p>
          <a:p>
            <a:pPr lvl="0"/>
            <a:r>
              <a:rPr lang="en-US" altLang="zh-TW" sz="2400" dirty="0">
                <a:solidFill>
                  <a:prstClr val="black"/>
                </a:solidFill>
              </a:rPr>
              <a:t>Apache Axis2</a:t>
            </a:r>
          </a:p>
          <a:p>
            <a:pPr marL="342900" lvl="0" indent="-342900">
              <a:buFont typeface="Arial" panose="020B0604020202020204" pitchFamily="34" charset="0"/>
              <a:buChar char="•"/>
            </a:pPr>
            <a:r>
              <a:rPr lang="en-US" altLang="zh-TW" sz="2400" dirty="0">
                <a:solidFill>
                  <a:prstClr val="black"/>
                </a:solidFill>
              </a:rPr>
              <a:t>8282 – HTTP</a:t>
            </a:r>
          </a:p>
          <a:p>
            <a:pPr lvl="0"/>
            <a:endParaRPr lang="en-US" altLang="zh-TW" sz="2400" dirty="0">
              <a:solidFill>
                <a:prstClr val="black"/>
              </a:solidFill>
            </a:endParaRPr>
          </a:p>
          <a:p>
            <a:pPr lvl="0"/>
            <a:r>
              <a:rPr lang="en-US" altLang="zh-TW" sz="2400" dirty="0">
                <a:solidFill>
                  <a:prstClr val="black"/>
                </a:solidFill>
              </a:rPr>
              <a:t>WebDAV</a:t>
            </a:r>
          </a:p>
          <a:p>
            <a:pPr marL="342900" lvl="0" indent="-342900">
              <a:buFont typeface="Arial" panose="020B0604020202020204" pitchFamily="34" charset="0"/>
              <a:buChar char="•"/>
            </a:pPr>
            <a:r>
              <a:rPr lang="en-US" altLang="zh-TW" sz="2400" dirty="0">
                <a:solidFill>
                  <a:prstClr val="black"/>
                </a:solidFill>
              </a:rPr>
              <a:t>8585 – HTTP</a:t>
            </a:r>
          </a:p>
          <a:p>
            <a:pPr lvl="0"/>
            <a:endParaRPr lang="en-US" altLang="zh-TW" sz="2400" dirty="0">
              <a:solidFill>
                <a:prstClr val="black"/>
              </a:solidFill>
            </a:endParaRPr>
          </a:p>
          <a:p>
            <a:pPr lvl="0"/>
            <a:r>
              <a:rPr lang="en-US" altLang="zh-TW" sz="2400" dirty="0">
                <a:solidFill>
                  <a:prstClr val="black"/>
                </a:solidFill>
              </a:rPr>
              <a:t>SNMP</a:t>
            </a:r>
          </a:p>
          <a:p>
            <a:pPr marL="342900" lvl="0" indent="-342900">
              <a:buFont typeface="Arial" panose="020B0604020202020204" pitchFamily="34" charset="0"/>
              <a:buChar char="•"/>
            </a:pPr>
            <a:r>
              <a:rPr lang="en-US" altLang="zh-TW" sz="2400" dirty="0">
                <a:solidFill>
                  <a:prstClr val="black"/>
                </a:solidFill>
              </a:rPr>
              <a:t>161 – UDP</a:t>
            </a:r>
          </a:p>
        </p:txBody>
      </p:sp>
      <p:sp>
        <p:nvSpPr>
          <p:cNvPr id="8" name="矩形 7">
            <a:extLst>
              <a:ext uri="{FF2B5EF4-FFF2-40B4-BE49-F238E27FC236}">
                <a16:creationId xmlns:a16="http://schemas.microsoft.com/office/drawing/2014/main" id="{8C31249B-FA51-4644-80DD-31BDC2D0C648}"/>
              </a:ext>
            </a:extLst>
          </p:cNvPr>
          <p:cNvSpPr/>
          <p:nvPr/>
        </p:nvSpPr>
        <p:spPr>
          <a:xfrm>
            <a:off x="9770855" y="381116"/>
            <a:ext cx="2253759" cy="6370975"/>
          </a:xfrm>
          <a:prstGeom prst="rect">
            <a:avLst/>
          </a:prstGeom>
        </p:spPr>
        <p:txBody>
          <a:bodyPr wrap="none">
            <a:spAutoFit/>
          </a:bodyPr>
          <a:lstStyle/>
          <a:p>
            <a:r>
              <a:rPr lang="en-US" altLang="zh-TW" sz="2400" dirty="0"/>
              <a:t>MySQL</a:t>
            </a:r>
          </a:p>
          <a:p>
            <a:pPr marL="342900" indent="-342900">
              <a:buFont typeface="Arial" panose="020B0604020202020204" pitchFamily="34" charset="0"/>
              <a:buChar char="•"/>
            </a:pPr>
            <a:r>
              <a:rPr lang="en-US" altLang="zh-TW" sz="2400" dirty="0"/>
              <a:t>3306 – TCP</a:t>
            </a:r>
          </a:p>
          <a:p>
            <a:endParaRPr lang="en-US" altLang="zh-TW" sz="2400" dirty="0"/>
          </a:p>
          <a:p>
            <a:r>
              <a:rPr lang="en-US" altLang="zh-TW" sz="2400" dirty="0"/>
              <a:t>JMX</a:t>
            </a:r>
          </a:p>
          <a:p>
            <a:pPr marL="342900" indent="-342900">
              <a:buFont typeface="Arial" panose="020B0604020202020204" pitchFamily="34" charset="0"/>
              <a:buChar char="•"/>
            </a:pPr>
            <a:r>
              <a:rPr lang="en-US" altLang="zh-TW" sz="2400" dirty="0"/>
              <a:t>1617 – TCP</a:t>
            </a:r>
          </a:p>
          <a:p>
            <a:endParaRPr lang="en-US" altLang="zh-TW" sz="2400" dirty="0"/>
          </a:p>
          <a:p>
            <a:r>
              <a:rPr lang="en-US" altLang="zh-TW" sz="2400" dirty="0"/>
              <a:t>Wordpress</a:t>
            </a:r>
          </a:p>
          <a:p>
            <a:pPr marL="342900" indent="-342900">
              <a:buFont typeface="Arial" panose="020B0604020202020204" pitchFamily="34" charset="0"/>
              <a:buChar char="•"/>
            </a:pPr>
            <a:r>
              <a:rPr lang="en-US" altLang="zh-TW" sz="2400" dirty="0"/>
              <a:t>8585 – HTTP</a:t>
            </a:r>
          </a:p>
          <a:p>
            <a:endParaRPr lang="en-US" altLang="zh-TW" sz="2400" dirty="0"/>
          </a:p>
          <a:p>
            <a:r>
              <a:rPr lang="en-US" altLang="zh-TW" sz="2400" dirty="0"/>
              <a:t>Remote Desktop</a:t>
            </a:r>
          </a:p>
          <a:p>
            <a:pPr marL="342900" indent="-342900">
              <a:buFont typeface="Arial" panose="020B0604020202020204" pitchFamily="34" charset="0"/>
              <a:buChar char="•"/>
            </a:pPr>
            <a:r>
              <a:rPr lang="en-US" altLang="zh-TW" sz="2400" dirty="0"/>
              <a:t>3389 – RDP</a:t>
            </a:r>
          </a:p>
          <a:p>
            <a:endParaRPr lang="en-US" altLang="zh-TW" sz="2400" dirty="0"/>
          </a:p>
          <a:p>
            <a:r>
              <a:rPr lang="en-US" altLang="zh-TW" sz="2400" dirty="0" err="1"/>
              <a:t>PHPMyAdmin</a:t>
            </a:r>
            <a:endParaRPr lang="en-US" altLang="zh-TW" sz="2400" dirty="0"/>
          </a:p>
          <a:p>
            <a:pPr marL="342900" indent="-342900">
              <a:buFont typeface="Arial" panose="020B0604020202020204" pitchFamily="34" charset="0"/>
              <a:buChar char="•"/>
            </a:pPr>
            <a:r>
              <a:rPr lang="en-US" altLang="zh-TW" sz="2400" dirty="0"/>
              <a:t>8585 – HTTP</a:t>
            </a:r>
          </a:p>
          <a:p>
            <a:endParaRPr lang="en-US" altLang="zh-TW" sz="2400" dirty="0"/>
          </a:p>
          <a:p>
            <a:r>
              <a:rPr lang="en-US" altLang="zh-TW" sz="2400" dirty="0"/>
              <a:t>Ruby on Rails</a:t>
            </a:r>
          </a:p>
          <a:p>
            <a:pPr marL="342900" indent="-342900">
              <a:buFont typeface="Arial" panose="020B0604020202020204" pitchFamily="34" charset="0"/>
              <a:buChar char="•"/>
            </a:pPr>
            <a:r>
              <a:rPr lang="en-US" altLang="zh-TW" sz="2400" dirty="0"/>
              <a:t>3000- HTTP</a:t>
            </a:r>
            <a:endParaRPr lang="zh-TW" altLang="en-US" sz="2400" dirty="0"/>
          </a:p>
        </p:txBody>
      </p:sp>
    </p:spTree>
    <p:extLst>
      <p:ext uri="{BB962C8B-B14F-4D97-AF65-F5344CB8AC3E}">
        <p14:creationId xmlns:p14="http://schemas.microsoft.com/office/powerpoint/2010/main" val="46136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B0C86C-1558-4737-AFAD-747C16BD75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latin typeface="標楷體" panose="03000509000000000000" pitchFamily="65" charset="-120"/>
                <a:ea typeface="標楷體" panose="03000509000000000000" pitchFamily="65" charset="-120"/>
              </a:rPr>
              <a:t>實作</a:t>
            </a:r>
            <a:r>
              <a:rPr lang="en-US" altLang="zh-TW" sz="6600" dirty="0">
                <a:latin typeface="標楷體" panose="03000509000000000000" pitchFamily="65" charset="-120"/>
                <a:ea typeface="標楷體" panose="03000509000000000000" pitchFamily="65" charset="-120"/>
              </a:rPr>
              <a:t>1 : </a:t>
            </a:r>
            <a:r>
              <a:rPr lang="zh-TW" altLang="en-US" sz="6600" dirty="0">
                <a:latin typeface="標楷體" panose="03000509000000000000" pitchFamily="65" charset="-120"/>
                <a:ea typeface="標楷體" panose="03000509000000000000" pitchFamily="65" charset="-120"/>
              </a:rPr>
              <a:t>蒐集資訊</a:t>
            </a:r>
          </a:p>
        </p:txBody>
      </p:sp>
    </p:spTree>
    <p:extLst>
      <p:ext uri="{BB962C8B-B14F-4D97-AF65-F5344CB8AC3E}">
        <p14:creationId xmlns:p14="http://schemas.microsoft.com/office/powerpoint/2010/main" val="199061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598CB00-D426-422F-8A08-B7A9B1945BA6}"/>
              </a:ext>
            </a:extLst>
          </p:cNvPr>
          <p:cNvSpPr>
            <a:spLocks noGrp="1"/>
          </p:cNvSpPr>
          <p:nvPr>
            <p:ph type="body" sz="quarter" idx="10"/>
          </p:nvPr>
        </p:nvSpPr>
        <p:spPr/>
        <p:txBody>
          <a:bodyPr/>
          <a:lstStyle/>
          <a:p>
            <a:r>
              <a:rPr lang="zh-TW" altLang="en-US" dirty="0"/>
              <a:t>實作環境</a:t>
            </a:r>
          </a:p>
        </p:txBody>
      </p:sp>
      <p:pic>
        <p:nvPicPr>
          <p:cNvPr id="3" name="圖片 2">
            <a:extLst>
              <a:ext uri="{FF2B5EF4-FFF2-40B4-BE49-F238E27FC236}">
                <a16:creationId xmlns:a16="http://schemas.microsoft.com/office/drawing/2014/main" id="{64E20597-3277-4451-99B5-856C4E343350}"/>
              </a:ext>
            </a:extLst>
          </p:cNvPr>
          <p:cNvPicPr>
            <a:picLocks noChangeAspect="1"/>
          </p:cNvPicPr>
          <p:nvPr/>
        </p:nvPicPr>
        <p:blipFill>
          <a:blip r:embed="rId2"/>
          <a:stretch>
            <a:fillRect/>
          </a:stretch>
        </p:blipFill>
        <p:spPr>
          <a:xfrm>
            <a:off x="1416001" y="2975882"/>
            <a:ext cx="2846421" cy="1752328"/>
          </a:xfrm>
          <a:prstGeom prst="rect">
            <a:avLst/>
          </a:prstGeom>
        </p:spPr>
      </p:pic>
      <p:pic>
        <p:nvPicPr>
          <p:cNvPr id="4" name="圖片 3">
            <a:extLst>
              <a:ext uri="{FF2B5EF4-FFF2-40B4-BE49-F238E27FC236}">
                <a16:creationId xmlns:a16="http://schemas.microsoft.com/office/drawing/2014/main" id="{2852C798-5EBE-4822-B8C1-BB7361BEA058}"/>
              </a:ext>
            </a:extLst>
          </p:cNvPr>
          <p:cNvPicPr>
            <a:picLocks noChangeAspect="1"/>
          </p:cNvPicPr>
          <p:nvPr/>
        </p:nvPicPr>
        <p:blipFill>
          <a:blip r:embed="rId3"/>
          <a:stretch>
            <a:fillRect/>
          </a:stretch>
        </p:blipFill>
        <p:spPr>
          <a:xfrm>
            <a:off x="7786746" y="2918596"/>
            <a:ext cx="2447925" cy="1866900"/>
          </a:xfrm>
          <a:prstGeom prst="rect">
            <a:avLst/>
          </a:prstGeom>
        </p:spPr>
      </p:pic>
      <p:pic>
        <p:nvPicPr>
          <p:cNvPr id="2050" name="Picture 2" descr="ãnmap logoãçåçæå°çµæ">
            <a:extLst>
              <a:ext uri="{FF2B5EF4-FFF2-40B4-BE49-F238E27FC236}">
                <a16:creationId xmlns:a16="http://schemas.microsoft.com/office/drawing/2014/main" id="{C6D2F7BD-06A6-4520-ABAD-3B1A6926C0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117" y="2141696"/>
            <a:ext cx="1326305" cy="70770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8277E81-C023-4CF3-BA21-CCA1514FDB10}"/>
              </a:ext>
            </a:extLst>
          </p:cNvPr>
          <p:cNvSpPr/>
          <p:nvPr/>
        </p:nvSpPr>
        <p:spPr>
          <a:xfrm>
            <a:off x="7959811" y="4872837"/>
            <a:ext cx="2101794" cy="369332"/>
          </a:xfrm>
          <a:prstGeom prst="rect">
            <a:avLst/>
          </a:prstGeom>
        </p:spPr>
        <p:txBody>
          <a:bodyPr wrap="none">
            <a:spAutoFit/>
          </a:bodyPr>
          <a:lstStyle/>
          <a:p>
            <a:r>
              <a:rPr lang="zh-TW" altLang="en-US" dirty="0"/>
              <a:t>Metasploitable3.ova</a:t>
            </a:r>
          </a:p>
        </p:txBody>
      </p:sp>
      <p:sp>
        <p:nvSpPr>
          <p:cNvPr id="8" name="矩形 7">
            <a:extLst>
              <a:ext uri="{FF2B5EF4-FFF2-40B4-BE49-F238E27FC236}">
                <a16:creationId xmlns:a16="http://schemas.microsoft.com/office/drawing/2014/main" id="{489BD327-4B92-4993-BED2-B2EAF22CA481}"/>
              </a:ext>
            </a:extLst>
          </p:cNvPr>
          <p:cNvSpPr/>
          <p:nvPr/>
        </p:nvSpPr>
        <p:spPr>
          <a:xfrm>
            <a:off x="1226322" y="4872837"/>
            <a:ext cx="3419590" cy="369332"/>
          </a:xfrm>
          <a:prstGeom prst="rect">
            <a:avLst/>
          </a:prstGeom>
        </p:spPr>
        <p:txBody>
          <a:bodyPr wrap="none">
            <a:spAutoFit/>
          </a:bodyPr>
          <a:lstStyle/>
          <a:p>
            <a:r>
              <a:rPr lang="en-US" altLang="zh-TW" dirty="0"/>
              <a:t>Kali-Linux-2018.4-vbox-amd64.ova</a:t>
            </a:r>
            <a:endParaRPr lang="zh-TW" altLang="en-US" dirty="0"/>
          </a:p>
        </p:txBody>
      </p:sp>
      <p:sp>
        <p:nvSpPr>
          <p:cNvPr id="11" name="箭號: 向右 10">
            <a:extLst>
              <a:ext uri="{FF2B5EF4-FFF2-40B4-BE49-F238E27FC236}">
                <a16:creationId xmlns:a16="http://schemas.microsoft.com/office/drawing/2014/main" id="{8FE1AD42-3E80-4349-93AA-94F648506A3F}"/>
              </a:ext>
            </a:extLst>
          </p:cNvPr>
          <p:cNvSpPr/>
          <p:nvPr/>
        </p:nvSpPr>
        <p:spPr>
          <a:xfrm>
            <a:off x="4572000" y="3477577"/>
            <a:ext cx="3048000" cy="748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382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CCFC81EB-E0F0-494B-BB50-2CA4C5952041}"/>
              </a:ext>
            </a:extLst>
          </p:cNvPr>
          <p:cNvPicPr>
            <a:picLocks noChangeAspect="1"/>
          </p:cNvPicPr>
          <p:nvPr/>
        </p:nvPicPr>
        <p:blipFill rotWithShape="1">
          <a:blip r:embed="rId2"/>
          <a:srcRect l="4286" t="12024" r="2500" b="2685"/>
          <a:stretch/>
        </p:blipFill>
        <p:spPr>
          <a:xfrm>
            <a:off x="228600" y="1460106"/>
            <a:ext cx="10500360" cy="5254204"/>
          </a:xfrm>
          <a:prstGeom prst="rect">
            <a:avLst/>
          </a:prstGeom>
        </p:spPr>
      </p:pic>
      <p:sp>
        <p:nvSpPr>
          <p:cNvPr id="2" name="文字版面配置區 1">
            <a:extLst>
              <a:ext uri="{FF2B5EF4-FFF2-40B4-BE49-F238E27FC236}">
                <a16:creationId xmlns:a16="http://schemas.microsoft.com/office/drawing/2014/main" id="{E98F2391-7A55-4B6B-A6D9-22C518D9E373}"/>
              </a:ext>
            </a:extLst>
          </p:cNvPr>
          <p:cNvSpPr>
            <a:spLocks noGrp="1"/>
          </p:cNvSpPr>
          <p:nvPr>
            <p:ph type="body" sz="quarter" idx="10"/>
          </p:nvPr>
        </p:nvSpPr>
        <p:spPr/>
        <p:txBody>
          <a:bodyPr/>
          <a:lstStyle/>
          <a:p>
            <a:r>
              <a:rPr lang="zh-TW" altLang="en-US" dirty="0"/>
              <a:t>實作</a:t>
            </a:r>
            <a:r>
              <a:rPr lang="en-US" altLang="zh-TW" dirty="0"/>
              <a:t>1 : </a:t>
            </a:r>
            <a:r>
              <a:rPr lang="zh-TW" altLang="en-US" dirty="0"/>
              <a:t>蒐集資訊</a:t>
            </a:r>
          </a:p>
        </p:txBody>
      </p:sp>
      <p:pic>
        <p:nvPicPr>
          <p:cNvPr id="3" name="圖片 2">
            <a:extLst>
              <a:ext uri="{FF2B5EF4-FFF2-40B4-BE49-F238E27FC236}">
                <a16:creationId xmlns:a16="http://schemas.microsoft.com/office/drawing/2014/main" id="{66D1CF04-B212-4E5A-820A-A2ABA1B8C608}"/>
              </a:ext>
            </a:extLst>
          </p:cNvPr>
          <p:cNvPicPr>
            <a:picLocks noChangeAspect="1"/>
          </p:cNvPicPr>
          <p:nvPr/>
        </p:nvPicPr>
        <p:blipFill rotWithShape="1">
          <a:blip r:embed="rId3"/>
          <a:srcRect t="11763" r="64286" b="71911"/>
          <a:stretch/>
        </p:blipFill>
        <p:spPr>
          <a:xfrm>
            <a:off x="5712819" y="2627811"/>
            <a:ext cx="6409512" cy="1602377"/>
          </a:xfrm>
          <a:prstGeom prst="rect">
            <a:avLst/>
          </a:prstGeom>
        </p:spPr>
      </p:pic>
      <p:sp>
        <p:nvSpPr>
          <p:cNvPr id="5" name="文字方塊 4">
            <a:extLst>
              <a:ext uri="{FF2B5EF4-FFF2-40B4-BE49-F238E27FC236}">
                <a16:creationId xmlns:a16="http://schemas.microsoft.com/office/drawing/2014/main" id="{9DA4306E-97B3-402C-8E87-1249E5DBF68D}"/>
              </a:ext>
            </a:extLst>
          </p:cNvPr>
          <p:cNvSpPr txBox="1"/>
          <p:nvPr/>
        </p:nvSpPr>
        <p:spPr>
          <a:xfrm>
            <a:off x="601792" y="925123"/>
            <a:ext cx="3456395" cy="461665"/>
          </a:xfrm>
          <a:prstGeom prst="rect">
            <a:avLst/>
          </a:prstGeom>
          <a:noFill/>
        </p:spPr>
        <p:txBody>
          <a:bodyPr wrap="square" rtlCol="0">
            <a:spAutoFit/>
          </a:bodyPr>
          <a:lstStyle/>
          <a:p>
            <a:r>
              <a:rPr lang="en-US" altLang="zh-TW" sz="2400" dirty="0" err="1"/>
              <a:t>nmap</a:t>
            </a:r>
            <a:r>
              <a:rPr lang="en-US" altLang="zh-TW" sz="2400" dirty="0"/>
              <a:t> </a:t>
            </a:r>
            <a:r>
              <a:rPr lang="en-US" altLang="zh-TW" sz="2400" dirty="0">
                <a:solidFill>
                  <a:schemeClr val="accent2"/>
                </a:solidFill>
                <a:effectLst>
                  <a:outerShdw blurRad="38100" dist="38100" dir="2700000" algn="tl">
                    <a:srgbClr val="000000">
                      <a:alpha val="43137"/>
                    </a:srgbClr>
                  </a:outerShdw>
                </a:effectLst>
              </a:rPr>
              <a:t>–O</a:t>
            </a:r>
            <a:r>
              <a:rPr lang="en-US" altLang="zh-TW" sz="2400" dirty="0"/>
              <a:t> </a:t>
            </a:r>
            <a:r>
              <a:rPr lang="en-US" altLang="zh-TW" sz="2400" dirty="0">
                <a:solidFill>
                  <a:schemeClr val="accent6"/>
                </a:solidFill>
                <a:effectLst>
                  <a:outerShdw blurRad="38100" dist="38100" dir="2700000" algn="tl">
                    <a:srgbClr val="000000">
                      <a:alpha val="43137"/>
                    </a:srgbClr>
                  </a:outerShdw>
                </a:effectLst>
              </a:rPr>
              <a:t>192.168.56.</a:t>
            </a:r>
            <a:r>
              <a:rPr lang="en-US" altLang="zh-TW" sz="2400" dirty="0">
                <a:solidFill>
                  <a:schemeClr val="accent1"/>
                </a:solidFill>
                <a:effectLst>
                  <a:outerShdw blurRad="38100" dist="38100" dir="2700000" algn="tl">
                    <a:srgbClr val="000000">
                      <a:alpha val="43137"/>
                    </a:srgbClr>
                  </a:outerShdw>
                </a:effectLst>
              </a:rPr>
              <a:t>0/24</a:t>
            </a:r>
            <a:endParaRPr lang="zh-TW" altLang="en-US" sz="2400" dirty="0">
              <a:solidFill>
                <a:schemeClr val="accent1"/>
              </a:solidFill>
              <a:effectLst>
                <a:outerShdw blurRad="38100" dist="38100" dir="2700000" algn="tl">
                  <a:srgbClr val="000000">
                    <a:alpha val="43137"/>
                  </a:srgbClr>
                </a:outerShdw>
              </a:effectLst>
            </a:endParaRPr>
          </a:p>
        </p:txBody>
      </p:sp>
      <p:sp>
        <p:nvSpPr>
          <p:cNvPr id="7" name="文字方塊 6">
            <a:extLst>
              <a:ext uri="{FF2B5EF4-FFF2-40B4-BE49-F238E27FC236}">
                <a16:creationId xmlns:a16="http://schemas.microsoft.com/office/drawing/2014/main" id="{4E1DE2BD-E8F8-4E96-A8A4-2791F14630FA}"/>
              </a:ext>
            </a:extLst>
          </p:cNvPr>
          <p:cNvSpPr txBox="1"/>
          <p:nvPr/>
        </p:nvSpPr>
        <p:spPr>
          <a:xfrm>
            <a:off x="4441367" y="925122"/>
            <a:ext cx="5344733" cy="461665"/>
          </a:xfrm>
          <a:prstGeom prst="rect">
            <a:avLst/>
          </a:prstGeom>
          <a:noFill/>
        </p:spPr>
        <p:txBody>
          <a:bodyPr wrap="none" rtlCol="0">
            <a:spAutoFit/>
          </a:bodyPr>
          <a:lstStyle/>
          <a:p>
            <a:r>
              <a:rPr lang="zh-TW" altLang="en-US" sz="2400" dirty="0"/>
              <a:t>掃描</a:t>
            </a:r>
            <a:r>
              <a:rPr lang="en-US" altLang="zh-TW" sz="2400" dirty="0">
                <a:solidFill>
                  <a:schemeClr val="accent6"/>
                </a:solidFill>
                <a:effectLst>
                  <a:outerShdw blurRad="38100" dist="38100" dir="2700000" algn="tl">
                    <a:srgbClr val="000000">
                      <a:alpha val="43137"/>
                    </a:srgbClr>
                  </a:outerShdw>
                </a:effectLst>
              </a:rPr>
              <a:t>192.168.56</a:t>
            </a:r>
            <a:r>
              <a:rPr lang="zh-TW" altLang="en-US" sz="2400" dirty="0"/>
              <a:t> </a:t>
            </a:r>
            <a:r>
              <a:rPr lang="zh-TW" altLang="en-US" sz="2400" dirty="0">
                <a:solidFill>
                  <a:schemeClr val="accent1"/>
                </a:solidFill>
                <a:effectLst>
                  <a:outerShdw blurRad="38100" dist="38100" dir="2700000" algn="tl">
                    <a:srgbClr val="000000">
                      <a:alpha val="43137"/>
                    </a:srgbClr>
                  </a:outerShdw>
                </a:effectLst>
              </a:rPr>
              <a:t>網段</a:t>
            </a:r>
            <a:r>
              <a:rPr lang="zh-TW" altLang="en-US" sz="2400" dirty="0"/>
              <a:t>內的所有</a:t>
            </a:r>
            <a:r>
              <a:rPr lang="zh-TW" altLang="en-US" sz="2400" dirty="0">
                <a:solidFill>
                  <a:schemeClr val="accent2"/>
                </a:solidFill>
                <a:effectLst>
                  <a:outerShdw blurRad="38100" dist="38100" dir="2700000" algn="tl">
                    <a:srgbClr val="000000">
                      <a:alpha val="43137"/>
                    </a:srgbClr>
                  </a:outerShdw>
                </a:effectLst>
              </a:rPr>
              <a:t>主機資訊</a:t>
            </a:r>
          </a:p>
        </p:txBody>
      </p:sp>
    </p:spTree>
    <p:extLst>
      <p:ext uri="{BB962C8B-B14F-4D97-AF65-F5344CB8AC3E}">
        <p14:creationId xmlns:p14="http://schemas.microsoft.com/office/powerpoint/2010/main" val="342975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CF75E5A-6505-47CB-BE16-BAC47D3F2AC7}"/>
              </a:ext>
            </a:extLst>
          </p:cNvPr>
          <p:cNvSpPr>
            <a:spLocks noGrp="1"/>
          </p:cNvSpPr>
          <p:nvPr>
            <p:ph type="body" sz="quarter" idx="10"/>
          </p:nvPr>
        </p:nvSpPr>
        <p:spPr/>
        <p:txBody>
          <a:bodyPr/>
          <a:lstStyle/>
          <a:p>
            <a:r>
              <a:rPr lang="zh-TW" altLang="en-US" dirty="0"/>
              <a:t>實作</a:t>
            </a:r>
            <a:r>
              <a:rPr lang="en-US" altLang="zh-TW" dirty="0"/>
              <a:t>1 : </a:t>
            </a:r>
            <a:r>
              <a:rPr lang="zh-TW" altLang="en-US" dirty="0"/>
              <a:t>蒐集資訊</a:t>
            </a:r>
          </a:p>
        </p:txBody>
      </p:sp>
      <p:pic>
        <p:nvPicPr>
          <p:cNvPr id="4" name="圖片 3">
            <a:extLst>
              <a:ext uri="{FF2B5EF4-FFF2-40B4-BE49-F238E27FC236}">
                <a16:creationId xmlns:a16="http://schemas.microsoft.com/office/drawing/2014/main" id="{228AA452-2CBB-44D0-AA5C-B219EEE0E17F}"/>
              </a:ext>
            </a:extLst>
          </p:cNvPr>
          <p:cNvPicPr>
            <a:picLocks noChangeAspect="1"/>
          </p:cNvPicPr>
          <p:nvPr/>
        </p:nvPicPr>
        <p:blipFill rotWithShape="1">
          <a:blip r:embed="rId2"/>
          <a:srcRect l="4286" t="41052" r="2500" b="18801"/>
          <a:stretch/>
        </p:blipFill>
        <p:spPr>
          <a:xfrm>
            <a:off x="212655" y="3803468"/>
            <a:ext cx="11766690" cy="2771504"/>
          </a:xfrm>
          <a:prstGeom prst="rect">
            <a:avLst/>
          </a:prstGeom>
        </p:spPr>
      </p:pic>
      <p:sp>
        <p:nvSpPr>
          <p:cNvPr id="6" name="文字方塊 5">
            <a:extLst>
              <a:ext uri="{FF2B5EF4-FFF2-40B4-BE49-F238E27FC236}">
                <a16:creationId xmlns:a16="http://schemas.microsoft.com/office/drawing/2014/main" id="{C7A0CF3A-FEE4-4F9A-8F8B-12755C5D4A00}"/>
              </a:ext>
            </a:extLst>
          </p:cNvPr>
          <p:cNvSpPr txBox="1"/>
          <p:nvPr/>
        </p:nvSpPr>
        <p:spPr>
          <a:xfrm>
            <a:off x="322217" y="941146"/>
            <a:ext cx="11547565" cy="2862322"/>
          </a:xfrm>
          <a:prstGeom prst="rect">
            <a:avLst/>
          </a:prstGeom>
          <a:noFill/>
        </p:spPr>
        <p:txBody>
          <a:bodyPr wrap="square" rtlCol="0">
            <a:spAutoFit/>
          </a:bodyPr>
          <a:lstStyle/>
          <a:p>
            <a:r>
              <a:rPr lang="zh-TW" altLang="en-US" sz="2400" dirty="0">
                <a:latin typeface="+mn-ea"/>
              </a:rPr>
              <a:t>目標主機資訊</a:t>
            </a:r>
            <a:r>
              <a:rPr lang="en-US" altLang="zh-TW" sz="2400" dirty="0"/>
              <a:t>:</a:t>
            </a:r>
          </a:p>
          <a:p>
            <a:pPr marL="800100" lvl="1" indent="-342900">
              <a:buFont typeface="Wingdings" panose="05000000000000000000" pitchFamily="2" charset="2"/>
              <a:buChar char="Ø"/>
            </a:pPr>
            <a:r>
              <a:rPr lang="en-US" altLang="zh-TW" sz="2400" dirty="0" err="1"/>
              <a:t>ip</a:t>
            </a:r>
            <a:r>
              <a:rPr lang="en-US" altLang="zh-TW" sz="2400" dirty="0"/>
              <a:t> : 192.168.56.101</a:t>
            </a:r>
          </a:p>
          <a:p>
            <a:pPr marL="800100" lvl="1" indent="-342900">
              <a:buFont typeface="Wingdings" panose="05000000000000000000" pitchFamily="2" charset="2"/>
              <a:buChar char="Ø"/>
            </a:pPr>
            <a:r>
              <a:rPr lang="zh-TW" altLang="en-US" sz="2400" dirty="0"/>
              <a:t>服務 </a:t>
            </a:r>
            <a:r>
              <a:rPr lang="en-US" altLang="zh-TW" sz="2400" dirty="0"/>
              <a:t>:</a:t>
            </a:r>
            <a:r>
              <a:rPr lang="zh-TW" altLang="en-US" sz="2400" dirty="0"/>
              <a:t> 如表 </a:t>
            </a:r>
            <a:r>
              <a:rPr lang="en-US" altLang="zh-TW" sz="2400" dirty="0"/>
              <a:t>(PORT</a:t>
            </a:r>
            <a:r>
              <a:rPr lang="zh-TW" altLang="en-US" sz="2400" dirty="0"/>
              <a:t>、</a:t>
            </a:r>
            <a:r>
              <a:rPr lang="en-US" altLang="zh-TW" sz="2400" dirty="0"/>
              <a:t>STATE</a:t>
            </a:r>
            <a:r>
              <a:rPr lang="zh-TW" altLang="en-US" sz="2400" dirty="0"/>
              <a:t>、</a:t>
            </a:r>
            <a:r>
              <a:rPr lang="en-US" altLang="zh-TW" sz="2400" dirty="0"/>
              <a:t>SERVICE)</a:t>
            </a:r>
          </a:p>
          <a:p>
            <a:pPr marL="800100" lvl="1" indent="-342900">
              <a:buFont typeface="Wingdings" panose="05000000000000000000" pitchFamily="2" charset="2"/>
              <a:buChar char="Ø"/>
            </a:pPr>
            <a:r>
              <a:rPr lang="zh-TW" altLang="en-US" sz="2400" dirty="0"/>
              <a:t>實體位址 </a:t>
            </a:r>
            <a:r>
              <a:rPr lang="en-US" altLang="zh-TW" sz="2400" dirty="0"/>
              <a:t>:</a:t>
            </a:r>
            <a:r>
              <a:rPr lang="zh-TW" altLang="en-US" sz="2400" dirty="0"/>
              <a:t> </a:t>
            </a:r>
            <a:r>
              <a:rPr lang="pt-BR" altLang="zh-TW" sz="2400" dirty="0"/>
              <a:t>08:00:27:2E:2B:B1 (Oracle VirtualBox virtual NIC)</a:t>
            </a:r>
            <a:endParaRPr lang="en-US" altLang="zh-TW" sz="2400" dirty="0"/>
          </a:p>
          <a:p>
            <a:pPr marL="800100" lvl="1" indent="-342900">
              <a:buFont typeface="Wingdings" panose="05000000000000000000" pitchFamily="2" charset="2"/>
              <a:buChar char="Ø"/>
            </a:pPr>
            <a:r>
              <a:rPr lang="zh-TW" altLang="en-US" sz="2400" dirty="0"/>
              <a:t>作業系統 </a:t>
            </a:r>
            <a:r>
              <a:rPr lang="en-US" altLang="zh-TW" sz="2400" dirty="0"/>
              <a:t>:</a:t>
            </a:r>
            <a:r>
              <a:rPr lang="zh-TW" altLang="en-US" sz="2400" dirty="0"/>
              <a:t> </a:t>
            </a:r>
            <a:r>
              <a:rPr lang="en-US" altLang="zh-TW" sz="2000" dirty="0"/>
              <a:t>Microsoft Windows Server 2008 R2 or Windows 8.1, Microsoft Windows 7 Professional or Windows 8, Microsoft Windows Embedded Standard 7, Microsoft Windows Phone 7.5 or 8.0, Microsoft Windows Vista SP0 or SP1, Windows Server 2008 SP1, or Windows 7, Microsoft Windows Vista SP2, Windows 7 SP1, or Windows Server 2008</a:t>
            </a:r>
            <a:endParaRPr lang="zh-TW" altLang="en-US" sz="2400" dirty="0"/>
          </a:p>
        </p:txBody>
      </p:sp>
    </p:spTree>
    <p:extLst>
      <p:ext uri="{BB962C8B-B14F-4D97-AF65-F5344CB8AC3E}">
        <p14:creationId xmlns:p14="http://schemas.microsoft.com/office/powerpoint/2010/main" val="440524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3E6CC28-8956-4555-B208-2614C3926E22}"/>
              </a:ext>
            </a:extLst>
          </p:cNvPr>
          <p:cNvSpPr>
            <a:spLocks noGrp="1"/>
          </p:cNvSpPr>
          <p:nvPr>
            <p:ph type="body" sz="quarter" idx="10"/>
          </p:nvPr>
        </p:nvSpPr>
        <p:spPr/>
        <p:txBody>
          <a:bodyPr/>
          <a:lstStyle/>
          <a:p>
            <a:r>
              <a:rPr lang="zh-TW" altLang="en-US" dirty="0"/>
              <a:t>實作</a:t>
            </a:r>
            <a:r>
              <a:rPr lang="en-US" altLang="zh-TW" dirty="0"/>
              <a:t>1 : </a:t>
            </a:r>
            <a:r>
              <a:rPr lang="zh-TW" altLang="en-US" dirty="0"/>
              <a:t>蒐集資訊</a:t>
            </a:r>
          </a:p>
        </p:txBody>
      </p:sp>
      <p:sp>
        <p:nvSpPr>
          <p:cNvPr id="4" name="矩形 3">
            <a:extLst>
              <a:ext uri="{FF2B5EF4-FFF2-40B4-BE49-F238E27FC236}">
                <a16:creationId xmlns:a16="http://schemas.microsoft.com/office/drawing/2014/main" id="{C63D949A-6C4D-4149-A98B-68CCF4707105}"/>
              </a:ext>
            </a:extLst>
          </p:cNvPr>
          <p:cNvSpPr/>
          <p:nvPr/>
        </p:nvSpPr>
        <p:spPr>
          <a:xfrm>
            <a:off x="574764" y="1107812"/>
            <a:ext cx="2856872" cy="461665"/>
          </a:xfrm>
          <a:prstGeom prst="rect">
            <a:avLst/>
          </a:prstGeom>
        </p:spPr>
        <p:txBody>
          <a:bodyPr wrap="none">
            <a:spAutoFit/>
          </a:bodyPr>
          <a:lstStyle/>
          <a:p>
            <a:r>
              <a:rPr lang="en-US" altLang="zh-TW" sz="2400" dirty="0" err="1"/>
              <a:t>nmap</a:t>
            </a:r>
            <a:r>
              <a:rPr lang="en-US" altLang="zh-TW" sz="2400" dirty="0"/>
              <a:t> </a:t>
            </a:r>
            <a:r>
              <a:rPr lang="en-US" altLang="zh-TW" sz="2400" dirty="0">
                <a:solidFill>
                  <a:schemeClr val="accent6"/>
                </a:solidFill>
                <a:effectLst>
                  <a:outerShdw blurRad="38100" dist="38100" dir="2700000" algn="tl">
                    <a:srgbClr val="000000">
                      <a:alpha val="43137"/>
                    </a:srgbClr>
                  </a:outerShdw>
                </a:effectLst>
              </a:rPr>
              <a:t>-</a:t>
            </a:r>
            <a:r>
              <a:rPr lang="en-US" altLang="zh-TW" sz="2400" dirty="0" err="1">
                <a:solidFill>
                  <a:schemeClr val="accent6"/>
                </a:solidFill>
                <a:effectLst>
                  <a:outerShdw blurRad="38100" dist="38100" dir="2700000" algn="tl">
                    <a:srgbClr val="000000">
                      <a:alpha val="43137"/>
                    </a:srgbClr>
                  </a:outerShdw>
                </a:effectLst>
              </a:rPr>
              <a:t>sV</a:t>
            </a:r>
            <a:r>
              <a:rPr lang="en-US" altLang="zh-TW" sz="2400" dirty="0">
                <a:solidFill>
                  <a:schemeClr val="accent6"/>
                </a:solidFill>
                <a:effectLst>
                  <a:outerShdw blurRad="38100" dist="38100" dir="2700000" algn="tl">
                    <a:srgbClr val="000000">
                      <a:alpha val="43137"/>
                    </a:srgbClr>
                  </a:outerShdw>
                </a:effectLst>
              </a:rPr>
              <a:t> </a:t>
            </a:r>
            <a:r>
              <a:rPr lang="en-US" altLang="zh-TW" sz="2400" dirty="0">
                <a:solidFill>
                  <a:schemeClr val="accent5"/>
                </a:solidFill>
                <a:effectLst>
                  <a:outerShdw blurRad="38100" dist="38100" dir="2700000" algn="tl">
                    <a:srgbClr val="000000">
                      <a:alpha val="43137"/>
                    </a:srgbClr>
                  </a:outerShdw>
                </a:effectLst>
              </a:rPr>
              <a:t>-p- </a:t>
            </a:r>
            <a:r>
              <a:rPr lang="en-US" altLang="zh-TW" sz="2400" dirty="0">
                <a:solidFill>
                  <a:schemeClr val="accent2"/>
                </a:solidFill>
                <a:effectLst>
                  <a:outerShdw blurRad="38100" dist="38100" dir="2700000" algn="tl">
                    <a:srgbClr val="000000">
                      <a:alpha val="43137"/>
                    </a:srgbClr>
                  </a:outerShdw>
                </a:effectLst>
              </a:rPr>
              <a:t>10.0.2.4</a:t>
            </a:r>
            <a:endParaRPr lang="zh-TW" altLang="en-US" sz="2400" dirty="0">
              <a:solidFill>
                <a:schemeClr val="accent2"/>
              </a:solidFill>
              <a:effectLst>
                <a:outerShdw blurRad="38100" dist="38100" dir="2700000" algn="tl">
                  <a:srgbClr val="000000">
                    <a:alpha val="43137"/>
                  </a:srgbClr>
                </a:outerShdw>
              </a:effectLst>
            </a:endParaRPr>
          </a:p>
        </p:txBody>
      </p:sp>
      <p:sp>
        <p:nvSpPr>
          <p:cNvPr id="5" name="文字方塊 4">
            <a:extLst>
              <a:ext uri="{FF2B5EF4-FFF2-40B4-BE49-F238E27FC236}">
                <a16:creationId xmlns:a16="http://schemas.microsoft.com/office/drawing/2014/main" id="{ED383F99-13D1-4F91-AB55-E4332384E05A}"/>
              </a:ext>
            </a:extLst>
          </p:cNvPr>
          <p:cNvSpPr txBox="1"/>
          <p:nvPr/>
        </p:nvSpPr>
        <p:spPr>
          <a:xfrm>
            <a:off x="4579732" y="1107811"/>
            <a:ext cx="6104556" cy="461665"/>
          </a:xfrm>
          <a:prstGeom prst="rect">
            <a:avLst/>
          </a:prstGeom>
          <a:noFill/>
        </p:spPr>
        <p:txBody>
          <a:bodyPr wrap="none" rtlCol="0">
            <a:spAutoFit/>
          </a:bodyPr>
          <a:lstStyle/>
          <a:p>
            <a:r>
              <a:rPr lang="zh-TW" altLang="en-US" sz="2400" dirty="0"/>
              <a:t>掃描</a:t>
            </a:r>
            <a:r>
              <a:rPr lang="en-US" altLang="zh-TW" sz="2400" dirty="0">
                <a:solidFill>
                  <a:schemeClr val="accent2"/>
                </a:solidFill>
                <a:effectLst>
                  <a:outerShdw blurRad="38100" dist="38100" dir="2700000" algn="tl">
                    <a:srgbClr val="000000">
                      <a:alpha val="43137"/>
                    </a:srgbClr>
                  </a:outerShdw>
                </a:effectLst>
              </a:rPr>
              <a:t>10.0.2.4</a:t>
            </a:r>
            <a:r>
              <a:rPr lang="zh-TW" altLang="en-US" sz="2400" dirty="0">
                <a:solidFill>
                  <a:schemeClr val="accent2"/>
                </a:solidFill>
              </a:rPr>
              <a:t> </a:t>
            </a:r>
            <a:r>
              <a:rPr lang="zh-TW" altLang="en-US" sz="2400" dirty="0"/>
              <a:t>主機</a:t>
            </a:r>
            <a:r>
              <a:rPr lang="zh-TW" altLang="en-US" sz="2400" dirty="0">
                <a:solidFill>
                  <a:schemeClr val="accent5"/>
                </a:solidFill>
                <a:effectLst>
                  <a:outerShdw blurRad="38100" dist="38100" dir="2700000" algn="tl">
                    <a:srgbClr val="000000">
                      <a:alpha val="43137"/>
                    </a:srgbClr>
                  </a:outerShdw>
                </a:effectLst>
              </a:rPr>
              <a:t>所有</a:t>
            </a:r>
            <a:r>
              <a:rPr lang="en-US" altLang="zh-TW" sz="2400" dirty="0">
                <a:solidFill>
                  <a:schemeClr val="accent5"/>
                </a:solidFill>
                <a:effectLst>
                  <a:outerShdw blurRad="38100" dist="38100" dir="2700000" algn="tl">
                    <a:srgbClr val="000000">
                      <a:alpha val="43137"/>
                    </a:srgbClr>
                  </a:outerShdw>
                </a:effectLst>
              </a:rPr>
              <a:t>port</a:t>
            </a:r>
            <a:r>
              <a:rPr lang="zh-TW" altLang="en-US" sz="2400" dirty="0"/>
              <a:t>運行中的</a:t>
            </a:r>
            <a:r>
              <a:rPr lang="zh-TW" altLang="en-US" sz="2400" dirty="0">
                <a:solidFill>
                  <a:schemeClr val="accent6"/>
                </a:solidFill>
                <a:effectLst>
                  <a:outerShdw blurRad="38100" dist="38100" dir="2700000" algn="tl">
                    <a:srgbClr val="000000">
                      <a:alpha val="43137"/>
                    </a:srgbClr>
                  </a:outerShdw>
                </a:effectLst>
              </a:rPr>
              <a:t>服務資訊</a:t>
            </a:r>
          </a:p>
        </p:txBody>
      </p:sp>
      <p:pic>
        <p:nvPicPr>
          <p:cNvPr id="6" name="圖片 5">
            <a:extLst>
              <a:ext uri="{FF2B5EF4-FFF2-40B4-BE49-F238E27FC236}">
                <a16:creationId xmlns:a16="http://schemas.microsoft.com/office/drawing/2014/main" id="{C0C20B2E-E19F-47B7-B929-CA0AFCF35FA3}"/>
              </a:ext>
            </a:extLst>
          </p:cNvPr>
          <p:cNvPicPr>
            <a:picLocks noChangeAspect="1"/>
          </p:cNvPicPr>
          <p:nvPr/>
        </p:nvPicPr>
        <p:blipFill>
          <a:blip r:embed="rId2"/>
          <a:stretch>
            <a:fillRect/>
          </a:stretch>
        </p:blipFill>
        <p:spPr>
          <a:xfrm>
            <a:off x="1071562" y="1569476"/>
            <a:ext cx="10048875" cy="5156392"/>
          </a:xfrm>
          <a:prstGeom prst="rect">
            <a:avLst/>
          </a:prstGeom>
        </p:spPr>
      </p:pic>
    </p:spTree>
    <p:extLst>
      <p:ext uri="{BB962C8B-B14F-4D97-AF65-F5344CB8AC3E}">
        <p14:creationId xmlns:p14="http://schemas.microsoft.com/office/powerpoint/2010/main" val="1226319593"/>
      </p:ext>
    </p:extLst>
  </p:cSld>
  <p:clrMapOvr>
    <a:masterClrMapping/>
  </p:clrMapOvr>
</p:sld>
</file>

<file path=ppt/theme/theme1.xml><?xml version="1.0" encoding="utf-8"?>
<a:theme xmlns:a="http://schemas.openxmlformats.org/drawingml/2006/main" name="空白">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
      <a:majorFont>
        <a:latin typeface="Calibri Light"/>
        <a:ea typeface="標楷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空白" id="{CA80C0D7-86F0-450B-B21D-749C66B500C3}" vid="{B537D308-F7E3-475A-B32D-FCC58FAB433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空白</Template>
  <TotalTime>4800</TotalTime>
  <Words>1059</Words>
  <Application>Microsoft Office PowerPoint</Application>
  <PresentationFormat>寬螢幕</PresentationFormat>
  <Paragraphs>194</Paragraphs>
  <Slides>38</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38</vt:i4>
      </vt:variant>
    </vt:vector>
  </HeadingPairs>
  <TitlesOfParts>
    <vt:vector size="45" baseType="lpstr">
      <vt:lpstr>新細明體</vt:lpstr>
      <vt:lpstr>標楷體</vt:lpstr>
      <vt:lpstr>Arial</vt:lpstr>
      <vt:lpstr>Calibri</vt:lpstr>
      <vt:lpstr>Calibri Light</vt:lpstr>
      <vt:lpstr>Wingdings</vt:lpstr>
      <vt:lpstr>空白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大郡 羅</dc:creator>
  <cp:lastModifiedBy>KSU</cp:lastModifiedBy>
  <cp:revision>113</cp:revision>
  <dcterms:created xsi:type="dcterms:W3CDTF">2019-03-29T07:14:16Z</dcterms:created>
  <dcterms:modified xsi:type="dcterms:W3CDTF">2019-07-29T02:14:21Z</dcterms:modified>
</cp:coreProperties>
</file>